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332" r:id="rId4"/>
    <p:sldId id="259" r:id="rId5"/>
    <p:sldId id="335" r:id="rId6"/>
    <p:sldId id="263" r:id="rId7"/>
    <p:sldId id="264" r:id="rId8"/>
    <p:sldId id="267" r:id="rId9"/>
    <p:sldId id="337" r:id="rId10"/>
    <p:sldId id="338" r:id="rId11"/>
    <p:sldId id="309" r:id="rId12"/>
    <p:sldId id="310" r:id="rId13"/>
    <p:sldId id="307" r:id="rId14"/>
    <p:sldId id="270" r:id="rId15"/>
    <p:sldId id="339" r:id="rId16"/>
    <p:sldId id="299" r:id="rId17"/>
    <p:sldId id="343" r:id="rId18"/>
    <p:sldId id="344" r:id="rId19"/>
    <p:sldId id="336" r:id="rId20"/>
    <p:sldId id="258" r:id="rId21"/>
    <p:sldId id="302" r:id="rId22"/>
    <p:sldId id="333" r:id="rId23"/>
    <p:sldId id="334" r:id="rId24"/>
    <p:sldId id="316" r:id="rId25"/>
    <p:sldId id="346" r:id="rId26"/>
    <p:sldId id="347" r:id="rId27"/>
    <p:sldId id="348" r:id="rId28"/>
    <p:sldId id="349" r:id="rId29"/>
    <p:sldId id="345" r:id="rId30"/>
    <p:sldId id="298" r:id="rId31"/>
    <p:sldId id="351" r:id="rId32"/>
    <p:sldId id="352" r:id="rId33"/>
    <p:sldId id="350" r:id="rId34"/>
    <p:sldId id="353" r:id="rId35"/>
    <p:sldId id="342" r:id="rId36"/>
    <p:sldId id="317" r:id="rId37"/>
    <p:sldId id="272" r:id="rId38"/>
    <p:sldId id="354" r:id="rId39"/>
    <p:sldId id="314" r:id="rId40"/>
    <p:sldId id="328" r:id="rId41"/>
    <p:sldId id="265" r:id="rId42"/>
    <p:sldId id="266" r:id="rId43"/>
    <p:sldId id="330" r:id="rId44"/>
    <p:sldId id="331" r:id="rId45"/>
    <p:sldId id="268" r:id="rId46"/>
    <p:sldId id="269" r:id="rId47"/>
    <p:sldId id="308" r:id="rId48"/>
    <p:sldId id="271" r:id="rId49"/>
    <p:sldId id="312" r:id="rId50"/>
    <p:sldId id="311" r:id="rId5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2F"/>
    <a:srgbClr val="FF3300"/>
    <a:srgbClr val="000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66" d="100"/>
          <a:sy n="66" d="100"/>
        </p:scale>
        <p:origin x="-1416" y="-96"/>
      </p:cViewPr>
      <p:guideLst>
        <p:guide orient="horz" pos="2160"/>
        <p:guide pos="2880"/>
      </p:guideLst>
    </p:cSldViewPr>
  </p:slideViewPr>
  <p:outlineViewPr>
    <p:cViewPr>
      <p:scale>
        <a:sx n="33" d="100"/>
        <a:sy n="33" d="100"/>
      </p:scale>
      <p:origin x="0" y="10830"/>
    </p:cViewPr>
  </p:outlineViewPr>
  <p:notesTextViewPr>
    <p:cViewPr>
      <p:scale>
        <a:sx n="1" d="1"/>
        <a:sy n="1" d="1"/>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A1C7F-AD47-437F-A92B-DADED8341EA3}" type="datetimeFigureOut">
              <a:rPr lang="es-MX" smtClean="0"/>
              <a:t>03/07/2013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93D0E-5391-4C5D-9B0D-4C5B38429605}" type="slidenum">
              <a:rPr lang="es-MX" smtClean="0"/>
              <a:t>‹Nº›</a:t>
            </a:fld>
            <a:endParaRPr lang="es-MX"/>
          </a:p>
        </p:txBody>
      </p:sp>
    </p:spTree>
    <p:extLst>
      <p:ext uri="{BB962C8B-B14F-4D97-AF65-F5344CB8AC3E}">
        <p14:creationId xmlns:p14="http://schemas.microsoft.com/office/powerpoint/2010/main" val="85353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26</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27</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28</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29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33</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36</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37</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38</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39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40</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41</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42</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43</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7</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44</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45</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46</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47</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48</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49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50</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8</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9</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10</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11</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12</a:t>
            </a:fld>
            <a:endParaRPr lang="es-MX"/>
          </a:p>
        </p:txBody>
      </p:sp>
    </p:spTree>
    <p:extLst>
      <p:ext uri="{BB962C8B-B14F-4D97-AF65-F5344CB8AC3E}">
        <p14:creationId xmlns:p14="http://schemas.microsoft.com/office/powerpoint/2010/main" val="416127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6F93D0E-5391-4C5D-9B0D-4C5B38429605}" type="slidenum">
              <a:rPr lang="es-MX" smtClean="0"/>
              <a:t>13</a:t>
            </a:fld>
            <a:endParaRPr lang="es-MX"/>
          </a:p>
        </p:txBody>
      </p:sp>
    </p:spTree>
    <p:extLst>
      <p:ext uri="{BB962C8B-B14F-4D97-AF65-F5344CB8AC3E}">
        <p14:creationId xmlns:p14="http://schemas.microsoft.com/office/powerpoint/2010/main" val="416127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3604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90911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315527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32121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259619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72634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6794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140700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285275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39605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01B95B-D963-403D-827A-E8ACF8D0EADC}" type="datetimeFigureOut">
              <a:rPr lang="es-MX" smtClean="0"/>
              <a:t>03/07/2013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78AFB2C-374D-4727-9124-4AEA56953ACF}" type="slidenum">
              <a:rPr lang="es-MX" smtClean="0"/>
              <a:t>‹Nº›</a:t>
            </a:fld>
            <a:endParaRPr lang="es-MX"/>
          </a:p>
        </p:txBody>
      </p:sp>
    </p:spTree>
    <p:extLst>
      <p:ext uri="{BB962C8B-B14F-4D97-AF65-F5344CB8AC3E}">
        <p14:creationId xmlns:p14="http://schemas.microsoft.com/office/powerpoint/2010/main" val="74837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1B95B-D963-403D-827A-E8ACF8D0EADC}" type="datetimeFigureOut">
              <a:rPr lang="es-MX" smtClean="0"/>
              <a:t>03/07/2013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AFB2C-374D-4727-9124-4AEA56953ACF}" type="slidenum">
              <a:rPr lang="es-MX" smtClean="0"/>
              <a:t>‹Nº›</a:t>
            </a:fld>
            <a:endParaRPr lang="es-MX"/>
          </a:p>
        </p:txBody>
      </p:sp>
    </p:spTree>
    <p:extLst>
      <p:ext uri="{BB962C8B-B14F-4D97-AF65-F5344CB8AC3E}">
        <p14:creationId xmlns:p14="http://schemas.microsoft.com/office/powerpoint/2010/main" val="2055068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2249488"/>
          </a:xfrm>
        </p:spPr>
        <p:txBody>
          <a:bodyPr>
            <a:noAutofit/>
          </a:bodyPr>
          <a:lstStyle/>
          <a:p>
            <a:r>
              <a:rPr lang="es-MX" sz="3200" b="1" dirty="0">
                <a:solidFill>
                  <a:schemeClr val="bg1"/>
                </a:solidFill>
                <a:latin typeface="Arial" pitchFamily="34" charset="0"/>
                <a:cs typeface="Arial" pitchFamily="34" charset="0"/>
              </a:rPr>
              <a:t>ELEMENTOS LITURGICOS,</a:t>
            </a:r>
            <a:br>
              <a:rPr lang="es-MX" sz="3200" b="1" dirty="0">
                <a:solidFill>
                  <a:schemeClr val="bg1"/>
                </a:solidFill>
                <a:latin typeface="Arial" pitchFamily="34" charset="0"/>
                <a:cs typeface="Arial" pitchFamily="34" charset="0"/>
              </a:rPr>
            </a:br>
            <a:r>
              <a:rPr lang="es-MX" sz="3200" b="1" dirty="0">
                <a:solidFill>
                  <a:schemeClr val="bg1"/>
                </a:solidFill>
                <a:latin typeface="Arial" pitchFamily="34" charset="0"/>
                <a:cs typeface="Arial" pitchFamily="34" charset="0"/>
              </a:rPr>
              <a:t>HERALDOS DE FE EN LA NUEVA EVANGELIZACIÓN.</a:t>
            </a:r>
            <a:br>
              <a:rPr lang="es-MX" sz="3200" b="1" dirty="0">
                <a:solidFill>
                  <a:schemeClr val="bg1"/>
                </a:solidFill>
                <a:latin typeface="Arial" pitchFamily="34" charset="0"/>
                <a:cs typeface="Arial" pitchFamily="34" charset="0"/>
              </a:rPr>
            </a:br>
            <a:r>
              <a:rPr lang="es-MX" sz="3200" b="1" dirty="0">
                <a:solidFill>
                  <a:schemeClr val="bg1"/>
                </a:solidFill>
                <a:latin typeface="Arial" pitchFamily="34" charset="0"/>
                <a:cs typeface="Arial" pitchFamily="34" charset="0"/>
              </a:rPr>
              <a:t>DENTRO DEL CONJUNTO DE PASTORAL</a:t>
            </a:r>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9211" y="2204864"/>
            <a:ext cx="6015117" cy="4593362"/>
          </a:xfrm>
        </p:spPr>
      </p:pic>
    </p:spTree>
    <p:extLst>
      <p:ext uri="{BB962C8B-B14F-4D97-AF65-F5344CB8AC3E}">
        <p14:creationId xmlns:p14="http://schemas.microsoft.com/office/powerpoint/2010/main" val="101031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0657" y="0"/>
            <a:ext cx="8985145" cy="1268760"/>
          </a:xfrm>
        </p:spPr>
        <p:txBody>
          <a:bodyPr vert="horz">
            <a:normAutofit fontScale="90000"/>
          </a:bodyPr>
          <a:lstStyle/>
          <a:p>
            <a:r>
              <a:rPr lang="es-MX" sz="4800" b="1" dirty="0">
                <a:solidFill>
                  <a:srgbClr val="FF3300"/>
                </a:solidFill>
                <a:latin typeface="Arial" pitchFamily="34" charset="0"/>
                <a:cs typeface="Arial" pitchFamily="34" charset="0"/>
              </a:rPr>
              <a:t>IV.	</a:t>
            </a:r>
            <a:r>
              <a:rPr lang="es-MX" sz="4800" b="1" dirty="0" smtClean="0">
                <a:solidFill>
                  <a:srgbClr val="FF3300"/>
                </a:solidFill>
                <a:latin typeface="Arial" pitchFamily="34" charset="0"/>
                <a:cs typeface="Arial" pitchFamily="34" charset="0"/>
              </a:rPr>
              <a:t>PENSAR:</a:t>
            </a:r>
            <a:br>
              <a:rPr lang="es-MX" sz="4800" b="1" dirty="0" smtClean="0">
                <a:solidFill>
                  <a:srgbClr val="FF3300"/>
                </a:solidFill>
                <a:latin typeface="Arial" pitchFamily="34" charset="0"/>
                <a:cs typeface="Arial" pitchFamily="34" charset="0"/>
              </a:rPr>
            </a:br>
            <a:r>
              <a:rPr lang="es-MX" b="1" dirty="0" smtClean="0">
                <a:solidFill>
                  <a:srgbClr val="FFC000"/>
                </a:solidFill>
                <a:latin typeface="Arial" pitchFamily="34" charset="0"/>
                <a:cs typeface="Arial" pitchFamily="34" charset="0"/>
              </a:rPr>
              <a:t>Textos </a:t>
            </a:r>
            <a:r>
              <a:rPr lang="es-MX" b="1" dirty="0">
                <a:solidFill>
                  <a:srgbClr val="FFC000"/>
                </a:solidFill>
                <a:latin typeface="Arial" pitchFamily="34" charset="0"/>
                <a:cs typeface="Arial" pitchFamily="34" charset="0"/>
              </a:rPr>
              <a:t>del Magisterio sobre el tema.</a:t>
            </a:r>
          </a:p>
        </p:txBody>
      </p:sp>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67744" y="1319705"/>
            <a:ext cx="4549814" cy="5538295"/>
          </a:xfrm>
        </p:spPr>
      </p:pic>
    </p:spTree>
    <p:extLst>
      <p:ext uri="{BB962C8B-B14F-4D97-AF65-F5344CB8AC3E}">
        <p14:creationId xmlns:p14="http://schemas.microsoft.com/office/powerpoint/2010/main" val="212435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6" name="2 Marcador de contenido"/>
          <p:cNvSpPr>
            <a:spLocks noGrp="1"/>
          </p:cNvSpPr>
          <p:nvPr>
            <p:ph sz="half" idx="2"/>
          </p:nvPr>
        </p:nvSpPr>
        <p:spPr>
          <a:xfrm>
            <a:off x="0" y="0"/>
            <a:ext cx="6660232" cy="6858000"/>
          </a:xfrm>
        </p:spPr>
        <p:txBody>
          <a:bodyPr>
            <a:noAutofit/>
          </a:bodyPr>
          <a:lstStyle/>
          <a:p>
            <a:pPr marL="0" indent="0" algn="just">
              <a:buNone/>
            </a:pPr>
            <a:r>
              <a:rPr lang="es-MX" sz="3200" b="1" dirty="0">
                <a:solidFill>
                  <a:schemeClr val="bg1"/>
                </a:solidFill>
                <a:latin typeface="Arial" pitchFamily="34" charset="0"/>
                <a:cs typeface="Arial" pitchFamily="34" charset="0"/>
              </a:rPr>
              <a:t>El Papa emérito </a:t>
            </a:r>
            <a:r>
              <a:rPr lang="es-MX" sz="3200" b="1" dirty="0" smtClean="0">
                <a:solidFill>
                  <a:schemeClr val="bg1"/>
                </a:solidFill>
                <a:latin typeface="Arial" pitchFamily="34" charset="0"/>
                <a:cs typeface="Arial" pitchFamily="34" charset="0"/>
              </a:rPr>
              <a:t>decía</a:t>
            </a:r>
            <a:r>
              <a:rPr lang="es-MX" sz="3200" b="1" dirty="0">
                <a:solidFill>
                  <a:schemeClr val="bg1"/>
                </a:solidFill>
                <a:latin typeface="Arial" pitchFamily="34" charset="0"/>
                <a:cs typeface="Arial" pitchFamily="34" charset="0"/>
              </a:rPr>
              <a:t>:</a:t>
            </a:r>
          </a:p>
          <a:p>
            <a:pPr marL="0" indent="0" algn="just">
              <a:buNone/>
            </a:pPr>
            <a:r>
              <a:rPr lang="es-MX" sz="3200" b="1" dirty="0">
                <a:solidFill>
                  <a:schemeClr val="bg1"/>
                </a:solidFill>
                <a:latin typeface="Arial" pitchFamily="34" charset="0"/>
                <a:cs typeface="Arial" pitchFamily="34" charset="0"/>
              </a:rPr>
              <a:t>“En las circunstancias actuales, ha parecido conveniente que la Congregación para el Culto Divino y la Disciplina de los Sacramentos se dedique principalmente a dar nuevo impulso a la promoción de la Sagrada Liturgia en la Iglesia, según la renovación querida por el Concilio Vaticano II a partir de la Constitución </a:t>
            </a:r>
            <a:r>
              <a:rPr lang="es-MX" sz="3200" b="1" dirty="0" err="1">
                <a:solidFill>
                  <a:schemeClr val="bg1"/>
                </a:solidFill>
                <a:latin typeface="Arial" pitchFamily="34" charset="0"/>
                <a:cs typeface="Arial" pitchFamily="34" charset="0"/>
              </a:rPr>
              <a:t>Sacrosanctum</a:t>
            </a:r>
            <a:r>
              <a:rPr lang="es-MX" sz="3200" b="1" dirty="0">
                <a:solidFill>
                  <a:schemeClr val="bg1"/>
                </a:solidFill>
                <a:latin typeface="Arial" pitchFamily="34" charset="0"/>
                <a:cs typeface="Arial" pitchFamily="34" charset="0"/>
              </a:rPr>
              <a:t> </a:t>
            </a:r>
            <a:r>
              <a:rPr lang="es-MX" sz="3200" b="1" dirty="0" err="1">
                <a:solidFill>
                  <a:schemeClr val="bg1"/>
                </a:solidFill>
                <a:latin typeface="Arial" pitchFamily="34" charset="0"/>
                <a:cs typeface="Arial" pitchFamily="34" charset="0"/>
              </a:rPr>
              <a:t>Concilium</a:t>
            </a:r>
            <a:r>
              <a:rPr lang="es-MX" sz="3200" b="1" dirty="0">
                <a:solidFill>
                  <a:schemeClr val="bg1"/>
                </a:solidFill>
                <a:latin typeface="Arial" pitchFamily="34" charset="0"/>
                <a:cs typeface="Arial" pitchFamily="34" charset="0"/>
              </a:rPr>
              <a:t>”. </a:t>
            </a:r>
            <a:r>
              <a:rPr lang="es-MX" sz="2000" b="1" dirty="0">
                <a:solidFill>
                  <a:schemeClr val="bg1"/>
                </a:solidFill>
                <a:latin typeface="Arial" pitchFamily="34" charset="0"/>
                <a:cs typeface="Arial" pitchFamily="34" charset="0"/>
              </a:rPr>
              <a:t>(“QUAERIT SEMPER” Motu Proprio, 30-VIII-2011, BENEDICTO XVI)</a:t>
            </a:r>
          </a:p>
        </p:txBody>
      </p:sp>
      <p:pic>
        <p:nvPicPr>
          <p:cNvPr id="4"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32240" y="1196752"/>
            <a:ext cx="2376264" cy="4320480"/>
          </a:xfrm>
        </p:spPr>
      </p:pic>
    </p:spTree>
    <p:extLst>
      <p:ext uri="{BB962C8B-B14F-4D97-AF65-F5344CB8AC3E}">
        <p14:creationId xmlns:p14="http://schemas.microsoft.com/office/powerpoint/2010/main" val="27466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out)">
                                      <p:cBhvr>
                                        <p:cTn id="7" dur="2000"/>
                                        <p:tgtEl>
                                          <p:spTgt spid="6">
                                            <p:txEl>
                                              <p:pRg st="0" end="0"/>
                                            </p:txEl>
                                          </p:spTgt>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amond(out)">
                                      <p:cBhvr>
                                        <p:cTn id="11" dur="2000"/>
                                        <p:tgtEl>
                                          <p:spTgt spid="6">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2811779" cy="6858000"/>
          </a:xfrm>
          <a:prstGeom prst="rect">
            <a:avLst/>
          </a:prstGeom>
        </p:spPr>
      </p:pic>
      <p:sp>
        <p:nvSpPr>
          <p:cNvPr id="4" name="2 Marcador de contenido"/>
          <p:cNvSpPr>
            <a:spLocks noGrp="1"/>
          </p:cNvSpPr>
          <p:nvPr>
            <p:ph sz="half" idx="2"/>
          </p:nvPr>
        </p:nvSpPr>
        <p:spPr>
          <a:xfrm>
            <a:off x="2847274" y="0"/>
            <a:ext cx="6165217" cy="6885384"/>
          </a:xfrm>
        </p:spPr>
        <p:txBody>
          <a:bodyPr>
            <a:noAutofit/>
          </a:bodyPr>
          <a:lstStyle/>
          <a:p>
            <a:pPr marL="0" indent="0" algn="just">
              <a:buNone/>
            </a:pPr>
            <a:r>
              <a:rPr lang="es-MX" sz="3200" dirty="0" smtClean="0">
                <a:solidFill>
                  <a:schemeClr val="bg1"/>
                </a:solidFill>
                <a:latin typeface="Arial" pitchFamily="34" charset="0"/>
                <a:cs typeface="Arial" pitchFamily="34" charset="0"/>
              </a:rPr>
              <a:t>“</a:t>
            </a:r>
            <a:r>
              <a:rPr lang="es-MX" sz="3200" dirty="0">
                <a:solidFill>
                  <a:schemeClr val="bg1"/>
                </a:solidFill>
                <a:latin typeface="Arial" pitchFamily="34" charset="0"/>
                <a:cs typeface="Arial" pitchFamily="34" charset="0"/>
              </a:rPr>
              <a:t>PORTA FIDEI” </a:t>
            </a:r>
            <a:r>
              <a:rPr lang="es-MX" sz="3200" dirty="0" smtClean="0">
                <a:solidFill>
                  <a:schemeClr val="bg1"/>
                </a:solidFill>
                <a:latin typeface="Arial" pitchFamily="34" charset="0"/>
                <a:cs typeface="Arial" pitchFamily="34" charset="0"/>
              </a:rPr>
              <a:t>No</a:t>
            </a:r>
            <a:r>
              <a:rPr lang="es-MX" sz="3200" dirty="0">
                <a:solidFill>
                  <a:schemeClr val="bg1"/>
                </a:solidFill>
                <a:latin typeface="Arial" pitchFamily="34" charset="0"/>
                <a:cs typeface="Arial" pitchFamily="34" charset="0"/>
              </a:rPr>
              <a:t>. 9 dice:</a:t>
            </a:r>
          </a:p>
          <a:p>
            <a:pPr marL="0" indent="0" algn="just">
              <a:buNone/>
            </a:pPr>
            <a:r>
              <a:rPr lang="es-MX" sz="3200" dirty="0">
                <a:solidFill>
                  <a:schemeClr val="bg1"/>
                </a:solidFill>
                <a:latin typeface="Arial" pitchFamily="34" charset="0"/>
                <a:cs typeface="Arial" pitchFamily="34" charset="0"/>
              </a:rPr>
              <a:t>“Deseamos que este Año suscite en todo creyente la aspiración a confesar la fe con plenitud y renovada convicción, con confianza y esperanza. Será también una ocasión propicia para intensificar la celebración de la fe en la liturgia, y de modo particular en la Eucaristía, que es «la cumbre a la que tiende la acción de la Iglesia y también la fuente de donde mana toda su fuerza»”.</a:t>
            </a:r>
          </a:p>
        </p:txBody>
      </p:sp>
    </p:spTree>
    <p:extLst>
      <p:ext uri="{BB962C8B-B14F-4D97-AF65-F5344CB8AC3E}">
        <p14:creationId xmlns:p14="http://schemas.microsoft.com/office/powerpoint/2010/main" val="13227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out)">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5"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7744" cy="6858000"/>
          </a:xfrm>
          <a:prstGeom prst="rect">
            <a:avLst/>
          </a:prstGeom>
        </p:spPr>
      </p:pic>
      <p:sp>
        <p:nvSpPr>
          <p:cNvPr id="7" name="2 Marcador de contenido"/>
          <p:cNvSpPr>
            <a:spLocks noGrp="1"/>
          </p:cNvSpPr>
          <p:nvPr>
            <p:ph sz="half" idx="2"/>
          </p:nvPr>
        </p:nvSpPr>
        <p:spPr>
          <a:xfrm>
            <a:off x="2267744" y="0"/>
            <a:ext cx="6876256" cy="6858000"/>
          </a:xfrm>
        </p:spPr>
        <p:txBody>
          <a:bodyPr>
            <a:noAutofit/>
          </a:bodyPr>
          <a:lstStyle/>
          <a:p>
            <a:pPr marL="0" indent="0" algn="just">
              <a:buNone/>
            </a:pPr>
            <a:r>
              <a:rPr lang="es-MX" sz="3000" dirty="0" smtClean="0">
                <a:solidFill>
                  <a:schemeClr val="bg1"/>
                </a:solidFill>
                <a:latin typeface="Arial" pitchFamily="34" charset="0"/>
                <a:cs typeface="Arial" pitchFamily="34" charset="0"/>
              </a:rPr>
              <a:t>Aparecida </a:t>
            </a:r>
            <a:r>
              <a:rPr lang="es-MX" sz="3000" dirty="0">
                <a:solidFill>
                  <a:schemeClr val="bg1"/>
                </a:solidFill>
                <a:latin typeface="Arial" pitchFamily="34" charset="0"/>
                <a:cs typeface="Arial" pitchFamily="34" charset="0"/>
              </a:rPr>
              <a:t>(DA) </a:t>
            </a:r>
            <a:r>
              <a:rPr lang="es-MX" sz="3000" dirty="0" smtClean="0">
                <a:solidFill>
                  <a:schemeClr val="bg1"/>
                </a:solidFill>
                <a:latin typeface="Arial" pitchFamily="34" charset="0"/>
                <a:cs typeface="Arial" pitchFamily="34" charset="0"/>
              </a:rPr>
              <a:t>propone </a:t>
            </a:r>
            <a:r>
              <a:rPr lang="es-MX" sz="3000" dirty="0">
                <a:solidFill>
                  <a:schemeClr val="bg1"/>
                </a:solidFill>
                <a:latin typeface="Arial" pitchFamily="34" charset="0"/>
                <a:cs typeface="Arial" pitchFamily="34" charset="0"/>
              </a:rPr>
              <a:t>un “Itinerario formativo de los discípulos-misioneros”, es decir, un caminar para ser cristianos y también para profundizar nuestra iniciación </a:t>
            </a:r>
            <a:r>
              <a:rPr lang="es-MX" sz="3000" dirty="0" smtClean="0">
                <a:solidFill>
                  <a:schemeClr val="bg1"/>
                </a:solidFill>
                <a:latin typeface="Arial" pitchFamily="34" charset="0"/>
                <a:cs typeface="Arial" pitchFamily="34" charset="0"/>
              </a:rPr>
              <a:t>cristiana.</a:t>
            </a:r>
          </a:p>
          <a:p>
            <a:pPr marL="0" indent="0" algn="just">
              <a:buNone/>
            </a:pPr>
            <a:r>
              <a:rPr lang="es-MX" sz="3000" dirty="0" smtClean="0">
                <a:solidFill>
                  <a:schemeClr val="bg1"/>
                </a:solidFill>
                <a:latin typeface="Arial" pitchFamily="34" charset="0"/>
                <a:cs typeface="Arial" pitchFamily="34" charset="0"/>
              </a:rPr>
              <a:t>Para </a:t>
            </a:r>
            <a:r>
              <a:rPr lang="es-MX" sz="3000" dirty="0">
                <a:solidFill>
                  <a:schemeClr val="bg1"/>
                </a:solidFill>
                <a:latin typeface="Arial" pitchFamily="34" charset="0"/>
                <a:cs typeface="Arial" pitchFamily="34" charset="0"/>
              </a:rPr>
              <a:t>lograr esta identidad, nos hablan de los “lugares de encuentro”. Éstos son siempre lugares eclesiales, ya que la fe se recibe, se vive y se celebra en la Iglesia:</a:t>
            </a:r>
          </a:p>
          <a:p>
            <a:pPr marL="0" indent="0" algn="just">
              <a:buNone/>
            </a:pPr>
            <a:r>
              <a:rPr lang="es-MX" sz="3000" dirty="0">
                <a:solidFill>
                  <a:schemeClr val="bg1"/>
                </a:solidFill>
                <a:latin typeface="Arial" pitchFamily="34" charset="0"/>
                <a:cs typeface="Arial" pitchFamily="34" charset="0"/>
              </a:rPr>
              <a:t>“El encuentro con Cristo, gracias a la acción invisible del Espíritu Santo, se realiza en la fe recibida y vivida en la Iglesia” (DA. 246).</a:t>
            </a:r>
          </a:p>
        </p:txBody>
      </p:sp>
    </p:spTree>
    <p:extLst>
      <p:ext uri="{BB962C8B-B14F-4D97-AF65-F5344CB8AC3E}">
        <p14:creationId xmlns:p14="http://schemas.microsoft.com/office/powerpoint/2010/main" val="34427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amond(out)">
                                      <p:cBhvr>
                                        <p:cTn id="11" dur="2000"/>
                                        <p:tgtEl>
                                          <p:spTgt spid="7">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amond(out)">
                                      <p:cBhvr>
                                        <p:cTn id="15" dur="2000"/>
                                        <p:tgtEl>
                                          <p:spTgt spid="7">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diamond(out)">
                                      <p:cBhvr>
                                        <p:cTn id="19"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23816" y="0"/>
            <a:ext cx="2333569" cy="6858000"/>
          </a:xfrm>
        </p:spPr>
      </p:pic>
      <p:sp>
        <p:nvSpPr>
          <p:cNvPr id="6" name="2 Marcador de contenido"/>
          <p:cNvSpPr>
            <a:spLocks noGrp="1"/>
          </p:cNvSpPr>
          <p:nvPr>
            <p:ph sz="half" idx="2"/>
          </p:nvPr>
        </p:nvSpPr>
        <p:spPr>
          <a:xfrm>
            <a:off x="144016" y="0"/>
            <a:ext cx="6516216" cy="6885384"/>
          </a:xfrm>
        </p:spPr>
        <p:txBody>
          <a:bodyPr>
            <a:noAutofit/>
          </a:bodyPr>
          <a:lstStyle/>
          <a:p>
            <a:pPr marL="0" indent="0" algn="just">
              <a:buNone/>
            </a:pPr>
            <a:r>
              <a:rPr lang="es-MX" sz="3200" b="1" dirty="0">
                <a:solidFill>
                  <a:schemeClr val="bg1"/>
                </a:solidFill>
                <a:latin typeface="Arial" pitchFamily="34" charset="0"/>
                <a:cs typeface="Arial" pitchFamily="34" charset="0"/>
              </a:rPr>
              <a:t>Uno de los lugares de “encuentro” que permiten al cristiano crecer en su vocación es la Liturgia </a:t>
            </a:r>
          </a:p>
          <a:p>
            <a:pPr marL="0" indent="0" algn="just">
              <a:buNone/>
            </a:pPr>
            <a:r>
              <a:rPr lang="es-MX" sz="3200" b="1" dirty="0">
                <a:solidFill>
                  <a:schemeClr val="bg1"/>
                </a:solidFill>
                <a:latin typeface="Arial" pitchFamily="34" charset="0"/>
                <a:cs typeface="Arial" pitchFamily="34" charset="0"/>
              </a:rPr>
              <a:t>“Encontramos a Jesucristo, de modo admirable, en la Sagrada </a:t>
            </a:r>
            <a:r>
              <a:rPr lang="es-MX" sz="3200" b="1" dirty="0" smtClean="0">
                <a:solidFill>
                  <a:schemeClr val="bg1"/>
                </a:solidFill>
                <a:latin typeface="Arial" pitchFamily="34" charset="0"/>
                <a:cs typeface="Arial" pitchFamily="34" charset="0"/>
              </a:rPr>
              <a:t>Liturgia.</a:t>
            </a:r>
          </a:p>
          <a:p>
            <a:pPr marL="0" indent="0" algn="just">
              <a:buNone/>
            </a:pPr>
            <a:r>
              <a:rPr lang="es-MX" sz="3200" b="1" dirty="0" smtClean="0">
                <a:solidFill>
                  <a:schemeClr val="bg1"/>
                </a:solidFill>
                <a:latin typeface="Arial" pitchFamily="34" charset="0"/>
                <a:cs typeface="Arial" pitchFamily="34" charset="0"/>
              </a:rPr>
              <a:t>Al </a:t>
            </a:r>
            <a:r>
              <a:rPr lang="es-MX" sz="3200" b="1" dirty="0">
                <a:solidFill>
                  <a:schemeClr val="bg1"/>
                </a:solidFill>
                <a:latin typeface="Arial" pitchFamily="34" charset="0"/>
                <a:cs typeface="Arial" pitchFamily="34" charset="0"/>
              </a:rPr>
              <a:t>vivirla, celebrando el misterio pascual, los discípulos de Cristo penetran más en los misterios del Reino y expresan de modo sacramental su vocación de discípulos y </a:t>
            </a:r>
            <a:r>
              <a:rPr lang="es-MX" sz="3200" b="1" dirty="0" smtClean="0">
                <a:solidFill>
                  <a:schemeClr val="bg1"/>
                </a:solidFill>
                <a:latin typeface="Arial" pitchFamily="34" charset="0"/>
                <a:cs typeface="Arial" pitchFamily="34" charset="0"/>
              </a:rPr>
              <a:t>misioneros.</a:t>
            </a:r>
          </a:p>
        </p:txBody>
      </p:sp>
    </p:spTree>
    <p:extLst>
      <p:ext uri="{BB962C8B-B14F-4D97-AF65-F5344CB8AC3E}">
        <p14:creationId xmlns:p14="http://schemas.microsoft.com/office/powerpoint/2010/main" val="1230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amond(out)">
                                      <p:cBhvr>
                                        <p:cTn id="11" dur="2000"/>
                                        <p:tgtEl>
                                          <p:spTgt spid="6">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amond(out)">
                                      <p:cBhvr>
                                        <p:cTn id="15" dur="2000"/>
                                        <p:tgtEl>
                                          <p:spTgt spid="6">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diamond(out)">
                                      <p:cBhvr>
                                        <p:cTn id="1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6512" y="1"/>
            <a:ext cx="3259334" cy="6857999"/>
          </a:xfrm>
        </p:spPr>
      </p:pic>
      <p:sp>
        <p:nvSpPr>
          <p:cNvPr id="6" name="2 Marcador de contenido"/>
          <p:cNvSpPr>
            <a:spLocks noGrp="1"/>
          </p:cNvSpPr>
          <p:nvPr>
            <p:ph sz="half" idx="2"/>
          </p:nvPr>
        </p:nvSpPr>
        <p:spPr>
          <a:xfrm>
            <a:off x="3563888" y="-27384"/>
            <a:ext cx="5364088" cy="6885384"/>
          </a:xfrm>
        </p:spPr>
        <p:txBody>
          <a:bodyPr>
            <a:noAutofit/>
          </a:bodyPr>
          <a:lstStyle/>
          <a:p>
            <a:pPr marL="0" indent="0" algn="just">
              <a:buNone/>
            </a:pPr>
            <a:r>
              <a:rPr lang="es-MX" sz="3600" b="1" dirty="0" smtClean="0">
                <a:solidFill>
                  <a:schemeClr val="bg1"/>
                </a:solidFill>
                <a:latin typeface="Arial" pitchFamily="34" charset="0"/>
                <a:cs typeface="Arial" pitchFamily="34" charset="0"/>
              </a:rPr>
              <a:t>La </a:t>
            </a:r>
            <a:r>
              <a:rPr lang="es-MX" sz="3600" b="1" dirty="0">
                <a:solidFill>
                  <a:schemeClr val="bg1"/>
                </a:solidFill>
                <a:latin typeface="Arial" pitchFamily="34" charset="0"/>
                <a:cs typeface="Arial" pitchFamily="34" charset="0"/>
              </a:rPr>
              <a:t>Constitución sobre la Sagrada Liturgia del Vaticano II nos muestra el lugar y la función de la liturgia en el seguimiento de Cristo, en la acción misionera de los cristianos, en la vida nueva en Cristo, y en la vida de nuestros pueblos en Él” (DA 250).</a:t>
            </a:r>
          </a:p>
        </p:txBody>
      </p:sp>
    </p:spTree>
    <p:extLst>
      <p:ext uri="{BB962C8B-B14F-4D97-AF65-F5344CB8AC3E}">
        <p14:creationId xmlns:p14="http://schemas.microsoft.com/office/powerpoint/2010/main" val="428362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amond(out)">
                                      <p:cBhvr>
                                        <p:cTn id="1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0526" b="6533"/>
          <a:stretch/>
        </p:blipFill>
        <p:spPr>
          <a:xfrm>
            <a:off x="1835696" y="3429000"/>
            <a:ext cx="5512341" cy="3428999"/>
          </a:xfrm>
        </p:spPr>
      </p:pic>
      <p:sp>
        <p:nvSpPr>
          <p:cNvPr id="3" name="2 Marcador de contenido"/>
          <p:cNvSpPr>
            <a:spLocks noGrp="1"/>
          </p:cNvSpPr>
          <p:nvPr>
            <p:ph sz="half" idx="2"/>
          </p:nvPr>
        </p:nvSpPr>
        <p:spPr>
          <a:xfrm>
            <a:off x="107504" y="0"/>
            <a:ext cx="8928992" cy="3429000"/>
          </a:xfrm>
        </p:spPr>
        <p:txBody>
          <a:bodyPr>
            <a:noAutofit/>
          </a:bodyPr>
          <a:lstStyle/>
          <a:p>
            <a:pPr marL="0" indent="0" algn="just">
              <a:buNone/>
            </a:pPr>
            <a:r>
              <a:rPr lang="es-MX" sz="3600" b="1" dirty="0">
                <a:solidFill>
                  <a:schemeClr val="bg1"/>
                </a:solidFill>
                <a:latin typeface="Arial" pitchFamily="34" charset="0"/>
                <a:cs typeface="Arial" pitchFamily="34" charset="0"/>
              </a:rPr>
              <a:t>Y es lugar de encuentro porque “Cristo está siempre presente en su Iglesia, sobre todo en la acción litúrgica” </a:t>
            </a:r>
            <a:r>
              <a:rPr lang="es-MX" sz="2400" b="1" dirty="0">
                <a:solidFill>
                  <a:schemeClr val="bg1"/>
                </a:solidFill>
                <a:latin typeface="Arial" pitchFamily="34" charset="0"/>
                <a:cs typeface="Arial" pitchFamily="34" charset="0"/>
              </a:rPr>
              <a:t>(SC 7</a:t>
            </a:r>
            <a:r>
              <a:rPr lang="es-MX" sz="2400" b="1" dirty="0" smtClean="0">
                <a:solidFill>
                  <a:schemeClr val="bg1"/>
                </a:solidFill>
                <a:latin typeface="Arial" pitchFamily="34" charset="0"/>
                <a:cs typeface="Arial" pitchFamily="34" charset="0"/>
              </a:rPr>
              <a:t>)</a:t>
            </a:r>
            <a:r>
              <a:rPr lang="es-MX" sz="3600" b="1" dirty="0" smtClean="0">
                <a:solidFill>
                  <a:schemeClr val="bg1"/>
                </a:solidFill>
                <a:latin typeface="Arial" pitchFamily="34" charset="0"/>
                <a:cs typeface="Arial" pitchFamily="34" charset="0"/>
              </a:rPr>
              <a:t>.</a:t>
            </a:r>
          </a:p>
          <a:p>
            <a:pPr marL="0" indent="0" algn="just">
              <a:buNone/>
            </a:pPr>
            <a:r>
              <a:rPr lang="es-MX" sz="3600" b="1" dirty="0" smtClean="0">
                <a:solidFill>
                  <a:schemeClr val="bg1"/>
                </a:solidFill>
                <a:latin typeface="Arial" pitchFamily="34" charset="0"/>
                <a:cs typeface="Arial" pitchFamily="34" charset="0"/>
              </a:rPr>
              <a:t>“</a:t>
            </a:r>
            <a:r>
              <a:rPr lang="es-MX" sz="3600" b="1" dirty="0">
                <a:solidFill>
                  <a:schemeClr val="bg1"/>
                </a:solidFill>
                <a:latin typeface="Arial" pitchFamily="34" charset="0"/>
                <a:cs typeface="Arial" pitchFamily="34" charset="0"/>
              </a:rPr>
              <a:t>La Eucaristía es el lugar privilegiado del encuentro del discípulo con </a:t>
            </a:r>
            <a:r>
              <a:rPr lang="es-MX" sz="3600" b="1" dirty="0" smtClean="0">
                <a:solidFill>
                  <a:schemeClr val="bg1"/>
                </a:solidFill>
                <a:latin typeface="Arial" pitchFamily="34" charset="0"/>
                <a:cs typeface="Arial" pitchFamily="34" charset="0"/>
              </a:rPr>
              <a:t>Jesucristo.</a:t>
            </a:r>
          </a:p>
        </p:txBody>
      </p:sp>
    </p:spTree>
    <p:extLst>
      <p:ext uri="{BB962C8B-B14F-4D97-AF65-F5344CB8AC3E}">
        <p14:creationId xmlns:p14="http://schemas.microsoft.com/office/powerpoint/2010/main" val="293297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2000"/>
                                        <p:tgtEl>
                                          <p:spTgt spid="3">
                                            <p:txEl>
                                              <p:pRg st="0" end="0"/>
                                            </p:txEl>
                                          </p:spTgt>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679" y="0"/>
            <a:ext cx="2556441" cy="6858000"/>
          </a:xfrm>
        </p:spPr>
      </p:pic>
      <p:sp>
        <p:nvSpPr>
          <p:cNvPr id="3" name="2 Marcador de contenido"/>
          <p:cNvSpPr>
            <a:spLocks noGrp="1"/>
          </p:cNvSpPr>
          <p:nvPr>
            <p:ph sz="half" idx="2"/>
          </p:nvPr>
        </p:nvSpPr>
        <p:spPr>
          <a:xfrm>
            <a:off x="2699792" y="24118"/>
            <a:ext cx="6390502" cy="6858000"/>
          </a:xfrm>
        </p:spPr>
        <p:txBody>
          <a:bodyPr>
            <a:noAutofit/>
          </a:bodyPr>
          <a:lstStyle/>
          <a:p>
            <a:pPr marL="0" indent="0" algn="just">
              <a:buNone/>
            </a:pPr>
            <a:r>
              <a:rPr lang="es-MX" sz="3500" b="1" dirty="0" smtClean="0">
                <a:solidFill>
                  <a:schemeClr val="bg1"/>
                </a:solidFill>
                <a:latin typeface="Arial" pitchFamily="34" charset="0"/>
                <a:cs typeface="Arial" pitchFamily="34" charset="0"/>
              </a:rPr>
              <a:t>Con </a:t>
            </a:r>
            <a:r>
              <a:rPr lang="es-MX" sz="3500" b="1" dirty="0">
                <a:solidFill>
                  <a:schemeClr val="bg1"/>
                </a:solidFill>
                <a:latin typeface="Arial" pitchFamily="34" charset="0"/>
                <a:cs typeface="Arial" pitchFamily="34" charset="0"/>
              </a:rPr>
              <a:t>este Sacramento Jesús nos atrae hacia sí y nos hace entrar en su dinamismo </a:t>
            </a:r>
            <a:r>
              <a:rPr lang="es-MX" sz="3500" b="1" dirty="0" smtClean="0">
                <a:solidFill>
                  <a:schemeClr val="bg1"/>
                </a:solidFill>
                <a:latin typeface="Arial" pitchFamily="34" charset="0"/>
                <a:cs typeface="Arial" pitchFamily="34" charset="0"/>
              </a:rPr>
              <a:t>a </a:t>
            </a:r>
            <a:r>
              <a:rPr lang="es-MX" sz="3500" b="1" dirty="0">
                <a:solidFill>
                  <a:schemeClr val="bg1"/>
                </a:solidFill>
                <a:latin typeface="Arial" pitchFamily="34" charset="0"/>
                <a:cs typeface="Arial" pitchFamily="34" charset="0"/>
              </a:rPr>
              <a:t>Dios y </a:t>
            </a:r>
            <a:r>
              <a:rPr lang="es-MX" sz="3500" b="1" dirty="0" smtClean="0">
                <a:solidFill>
                  <a:schemeClr val="bg1"/>
                </a:solidFill>
                <a:latin typeface="Arial" pitchFamily="34" charset="0"/>
                <a:cs typeface="Arial" pitchFamily="34" charset="0"/>
              </a:rPr>
              <a:t>al prójimo.</a:t>
            </a:r>
          </a:p>
          <a:p>
            <a:pPr marL="0" indent="0" algn="just">
              <a:buNone/>
            </a:pPr>
            <a:r>
              <a:rPr lang="es-MX" sz="3500" b="1" dirty="0" smtClean="0">
                <a:solidFill>
                  <a:schemeClr val="bg1"/>
                </a:solidFill>
                <a:latin typeface="Arial" pitchFamily="34" charset="0"/>
                <a:cs typeface="Arial" pitchFamily="34" charset="0"/>
              </a:rPr>
              <a:t>Hay </a:t>
            </a:r>
            <a:r>
              <a:rPr lang="es-MX" sz="3500" b="1" dirty="0">
                <a:solidFill>
                  <a:schemeClr val="bg1"/>
                </a:solidFill>
                <a:latin typeface="Arial" pitchFamily="34" charset="0"/>
                <a:cs typeface="Arial" pitchFamily="34" charset="0"/>
              </a:rPr>
              <a:t>un estrecho vínculo entre las tres dimensiones de la vocación cristiana: </a:t>
            </a:r>
            <a:r>
              <a:rPr lang="es-MX" sz="3500" b="1" dirty="0">
                <a:solidFill>
                  <a:srgbClr val="FFC000"/>
                </a:solidFill>
                <a:latin typeface="Arial" pitchFamily="34" charset="0"/>
                <a:cs typeface="Arial" pitchFamily="34" charset="0"/>
              </a:rPr>
              <a:t>creer, celebrar y vivir el misterio de Jesucristo</a:t>
            </a:r>
            <a:r>
              <a:rPr lang="es-MX" sz="3500" b="1" dirty="0">
                <a:solidFill>
                  <a:schemeClr val="bg1"/>
                </a:solidFill>
                <a:latin typeface="Arial" pitchFamily="34" charset="0"/>
                <a:cs typeface="Arial" pitchFamily="34" charset="0"/>
              </a:rPr>
              <a:t>, </a:t>
            </a:r>
            <a:r>
              <a:rPr lang="es-MX" sz="3500" b="1" dirty="0" smtClean="0">
                <a:solidFill>
                  <a:schemeClr val="bg1"/>
                </a:solidFill>
                <a:latin typeface="Arial" pitchFamily="34" charset="0"/>
                <a:cs typeface="Arial" pitchFamily="34" charset="0"/>
              </a:rPr>
              <a:t>así la </a:t>
            </a:r>
            <a:r>
              <a:rPr lang="es-MX" sz="3500" b="1" dirty="0">
                <a:solidFill>
                  <a:schemeClr val="bg1"/>
                </a:solidFill>
                <a:latin typeface="Arial" pitchFamily="34" charset="0"/>
                <a:cs typeface="Arial" pitchFamily="34" charset="0"/>
              </a:rPr>
              <a:t>existencia cristiana </a:t>
            </a:r>
            <a:r>
              <a:rPr lang="es-MX" sz="3500" b="1" dirty="0" smtClean="0">
                <a:solidFill>
                  <a:schemeClr val="bg1"/>
                </a:solidFill>
                <a:latin typeface="Arial" pitchFamily="34" charset="0"/>
                <a:cs typeface="Arial" pitchFamily="34" charset="0"/>
              </a:rPr>
              <a:t>adquiere </a:t>
            </a:r>
            <a:r>
              <a:rPr lang="es-MX" sz="3500" b="1" dirty="0">
                <a:solidFill>
                  <a:schemeClr val="bg1"/>
                </a:solidFill>
                <a:latin typeface="Arial" pitchFamily="34" charset="0"/>
                <a:cs typeface="Arial" pitchFamily="34" charset="0"/>
              </a:rPr>
              <a:t>verdaderamente una forma </a:t>
            </a:r>
            <a:r>
              <a:rPr lang="es-MX" sz="3500" b="1" dirty="0" smtClean="0">
                <a:solidFill>
                  <a:schemeClr val="bg1"/>
                </a:solidFill>
                <a:latin typeface="Arial" pitchFamily="34" charset="0"/>
                <a:cs typeface="Arial" pitchFamily="34" charset="0"/>
              </a:rPr>
              <a:t>Eucarística</a:t>
            </a:r>
            <a:r>
              <a:rPr lang="es-MX" sz="3500" b="1"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37741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2000"/>
                                        <p:tgtEl>
                                          <p:spTgt spid="3">
                                            <p:txEl>
                                              <p:pRg st="0" end="0"/>
                                            </p:txEl>
                                          </p:spTgt>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02169" y="1"/>
            <a:ext cx="3341832" cy="6885384"/>
          </a:xfrm>
        </p:spPr>
      </p:pic>
      <p:sp>
        <p:nvSpPr>
          <p:cNvPr id="3" name="2 Marcador de contenido"/>
          <p:cNvSpPr>
            <a:spLocks noGrp="1"/>
          </p:cNvSpPr>
          <p:nvPr>
            <p:ph sz="half" idx="2"/>
          </p:nvPr>
        </p:nvSpPr>
        <p:spPr>
          <a:xfrm>
            <a:off x="0" y="0"/>
            <a:ext cx="5724128" cy="6834854"/>
          </a:xfrm>
        </p:spPr>
        <p:txBody>
          <a:bodyPr>
            <a:noAutofit/>
          </a:bodyPr>
          <a:lstStyle/>
          <a:p>
            <a:pPr marL="0" indent="0" algn="just">
              <a:buNone/>
            </a:pPr>
            <a:r>
              <a:rPr lang="es-MX" sz="3400" b="1" dirty="0">
                <a:solidFill>
                  <a:schemeClr val="bg1"/>
                </a:solidFill>
                <a:latin typeface="Arial" pitchFamily="34" charset="0"/>
                <a:cs typeface="Arial" pitchFamily="34" charset="0"/>
              </a:rPr>
              <a:t>En cada Eucaristía los cristianos celebran y asumen el misterio pascual, participando en él.</a:t>
            </a:r>
          </a:p>
          <a:p>
            <a:pPr marL="0" indent="0" algn="just">
              <a:buNone/>
            </a:pPr>
            <a:r>
              <a:rPr lang="es-MX" sz="3400" b="1" dirty="0">
                <a:solidFill>
                  <a:schemeClr val="bg1"/>
                </a:solidFill>
                <a:latin typeface="Arial" pitchFamily="34" charset="0"/>
                <a:cs typeface="Arial" pitchFamily="34" charset="0"/>
              </a:rPr>
              <a:t>Por tanto, los fieles deben vivir su fe en la centralidad del misterio pascual de Cristo a través de la Eucaristía, de modo que toda su vida sea cada vez más vida </a:t>
            </a:r>
            <a:r>
              <a:rPr lang="es-MX" sz="3400" b="1" dirty="0" smtClean="0">
                <a:solidFill>
                  <a:schemeClr val="bg1"/>
                </a:solidFill>
                <a:latin typeface="Arial" pitchFamily="34" charset="0"/>
                <a:cs typeface="Arial" pitchFamily="34" charset="0"/>
              </a:rPr>
              <a:t>Eucarística</a:t>
            </a:r>
            <a:r>
              <a:rPr lang="es-MX" sz="3400" b="1" dirty="0">
                <a:solidFill>
                  <a:schemeClr val="bg1"/>
                </a:solidFill>
                <a:latin typeface="Arial" pitchFamily="34" charset="0"/>
                <a:cs typeface="Arial" pitchFamily="34" charset="0"/>
              </a:rPr>
              <a:t>” </a:t>
            </a:r>
            <a:r>
              <a:rPr lang="es-MX" sz="2000" b="1" dirty="0">
                <a:solidFill>
                  <a:schemeClr val="bg1"/>
                </a:solidFill>
                <a:latin typeface="Arial" pitchFamily="34" charset="0"/>
                <a:cs typeface="Arial" pitchFamily="34" charset="0"/>
              </a:rPr>
              <a:t>(DA 251)</a:t>
            </a:r>
            <a:r>
              <a:rPr lang="es-MX" sz="3500" b="1"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15620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2000"/>
                                        <p:tgtEl>
                                          <p:spTgt spid="3">
                                            <p:txEl>
                                              <p:pRg st="0" end="0"/>
                                            </p:txEl>
                                          </p:spTgt>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0962"/>
          <a:stretch/>
        </p:blipFill>
        <p:spPr>
          <a:xfrm>
            <a:off x="1763688" y="-27384"/>
            <a:ext cx="5544615" cy="4936777"/>
          </a:xfrm>
        </p:spPr>
      </p:pic>
      <p:sp>
        <p:nvSpPr>
          <p:cNvPr id="3" name="2 Marcador de contenido"/>
          <p:cNvSpPr>
            <a:spLocks noGrp="1"/>
          </p:cNvSpPr>
          <p:nvPr>
            <p:ph sz="half" idx="2"/>
          </p:nvPr>
        </p:nvSpPr>
        <p:spPr>
          <a:xfrm>
            <a:off x="72008" y="4869160"/>
            <a:ext cx="8964488" cy="1988840"/>
          </a:xfrm>
        </p:spPr>
        <p:txBody>
          <a:bodyPr>
            <a:noAutofit/>
          </a:bodyPr>
          <a:lstStyle/>
          <a:p>
            <a:pPr marL="0" indent="0" algn="just">
              <a:buNone/>
            </a:pPr>
            <a:r>
              <a:rPr lang="es-MX" sz="2600" dirty="0">
                <a:solidFill>
                  <a:schemeClr val="bg1"/>
                </a:solidFill>
                <a:latin typeface="Arial" pitchFamily="34" charset="0"/>
                <a:cs typeface="Arial" pitchFamily="34" charset="0"/>
              </a:rPr>
              <a:t>A 50 años del Concilio Vaticano II, sus enseñanzas siguen siendo precisas y sugerentes “La nueva evangelización exige un renovado compromiso en el culto litúrgico, que es también una rica fuente de instrucción para el pueblo fiel. (Cf. SC 33).</a:t>
            </a:r>
            <a:endParaRPr lang="es-MX" sz="26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814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394"/>
            <a:ext cx="8229600" cy="850106"/>
          </a:xfrm>
        </p:spPr>
        <p:txBody>
          <a:bodyPr>
            <a:normAutofit/>
          </a:bodyPr>
          <a:lstStyle/>
          <a:p>
            <a:r>
              <a:rPr lang="es-MX" b="1" dirty="0" smtClean="0">
                <a:solidFill>
                  <a:srgbClr val="FF3300"/>
                </a:solidFill>
                <a:latin typeface="Arial" pitchFamily="34" charset="0"/>
                <a:cs typeface="Arial" pitchFamily="34" charset="0"/>
              </a:rPr>
              <a:t>OBJETIVO GENERAL: </a:t>
            </a:r>
            <a:endParaRPr lang="es-MX"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5656" y="2736294"/>
            <a:ext cx="6163932" cy="4100115"/>
          </a:xfrm>
        </p:spPr>
      </p:pic>
      <p:sp>
        <p:nvSpPr>
          <p:cNvPr id="3" name="2 Marcador de contenido"/>
          <p:cNvSpPr>
            <a:spLocks noGrp="1"/>
          </p:cNvSpPr>
          <p:nvPr>
            <p:ph sz="half" idx="2"/>
          </p:nvPr>
        </p:nvSpPr>
        <p:spPr>
          <a:xfrm>
            <a:off x="107504" y="836712"/>
            <a:ext cx="8856984" cy="1728192"/>
          </a:xfrm>
        </p:spPr>
        <p:txBody>
          <a:bodyPr>
            <a:noAutofit/>
          </a:bodyPr>
          <a:lstStyle/>
          <a:p>
            <a:pPr marL="0" indent="0" algn="just">
              <a:buNone/>
            </a:pPr>
            <a:r>
              <a:rPr lang="es-MX" sz="3600" dirty="0">
                <a:solidFill>
                  <a:schemeClr val="bg1"/>
                </a:solidFill>
                <a:latin typeface="Arial" pitchFamily="34" charset="0"/>
                <a:cs typeface="Arial" pitchFamily="34" charset="0"/>
              </a:rPr>
              <a:t>Destacar elementos litúrgicos, que deben acentuarse por ser portadores de fe, en el conjunto de pastoral. El Cirio Pascual.</a:t>
            </a:r>
          </a:p>
        </p:txBody>
      </p:sp>
    </p:spTree>
    <p:extLst>
      <p:ext uri="{BB962C8B-B14F-4D97-AF65-F5344CB8AC3E}">
        <p14:creationId xmlns:p14="http://schemas.microsoft.com/office/powerpoint/2010/main" val="14486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58614"/>
            <a:ext cx="9144000" cy="850106"/>
          </a:xfrm>
        </p:spPr>
        <p:txBody>
          <a:bodyPr>
            <a:noAutofit/>
          </a:bodyPr>
          <a:lstStyle/>
          <a:p>
            <a:r>
              <a:rPr lang="es-MX" sz="3200" b="1" dirty="0" smtClean="0">
                <a:solidFill>
                  <a:srgbClr val="FF3300"/>
                </a:solidFill>
                <a:latin typeface="Arial" pitchFamily="34" charset="0"/>
                <a:cs typeface="Arial" pitchFamily="34" charset="0"/>
              </a:rPr>
              <a:t>A. TRES </a:t>
            </a:r>
            <a:r>
              <a:rPr lang="es-MX" sz="3200" b="1" dirty="0">
                <a:solidFill>
                  <a:srgbClr val="FF3300"/>
                </a:solidFill>
                <a:latin typeface="Arial" pitchFamily="34" charset="0"/>
                <a:cs typeface="Arial" pitchFamily="34" charset="0"/>
              </a:rPr>
              <a:t>DIMENSIONES DEL ARTE SACRO</a:t>
            </a: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4500" y="3880416"/>
            <a:ext cx="5827820" cy="3004968"/>
          </a:xfrm>
        </p:spPr>
      </p:pic>
      <p:sp>
        <p:nvSpPr>
          <p:cNvPr id="3" name="2 Marcador de contenido"/>
          <p:cNvSpPr>
            <a:spLocks noGrp="1"/>
          </p:cNvSpPr>
          <p:nvPr>
            <p:ph sz="half" idx="2"/>
          </p:nvPr>
        </p:nvSpPr>
        <p:spPr>
          <a:xfrm>
            <a:off x="107504" y="764704"/>
            <a:ext cx="8784976" cy="3096344"/>
          </a:xfrm>
        </p:spPr>
        <p:txBody>
          <a:bodyPr>
            <a:noAutofit/>
          </a:bodyPr>
          <a:lstStyle/>
          <a:p>
            <a:pPr marL="0" indent="0" algn="just">
              <a:buNone/>
            </a:pPr>
            <a:r>
              <a:rPr lang="es-MX" dirty="0">
                <a:solidFill>
                  <a:schemeClr val="bg1"/>
                </a:solidFill>
                <a:latin typeface="Arial" pitchFamily="34" charset="0"/>
                <a:cs typeface="Arial" pitchFamily="34" charset="0"/>
              </a:rPr>
              <a:t>El arte sacro, p</a:t>
            </a:r>
            <a:r>
              <a:rPr lang="es-MX" dirty="0" smtClean="0">
                <a:solidFill>
                  <a:schemeClr val="bg1"/>
                </a:solidFill>
                <a:latin typeface="Arial" pitchFamily="34" charset="0"/>
                <a:cs typeface="Arial" pitchFamily="34" charset="0"/>
              </a:rPr>
              <a:t>ara </a:t>
            </a:r>
            <a:r>
              <a:rPr lang="es-MX" dirty="0">
                <a:solidFill>
                  <a:schemeClr val="bg1"/>
                </a:solidFill>
                <a:latin typeface="Arial" pitchFamily="34" charset="0"/>
                <a:cs typeface="Arial" pitchFamily="34" charset="0"/>
              </a:rPr>
              <a:t>un fin determinado, tiene que ser considerado en una triple dimensión, que constituye sus maneras permanentes:</a:t>
            </a:r>
          </a:p>
          <a:p>
            <a:pPr marL="628650" indent="-371475" algn="just">
              <a:buNone/>
            </a:pPr>
            <a:r>
              <a:rPr lang="es-MX" dirty="0">
                <a:solidFill>
                  <a:schemeClr val="bg1"/>
                </a:solidFill>
                <a:latin typeface="Arial" pitchFamily="34" charset="0"/>
                <a:cs typeface="Arial" pitchFamily="34" charset="0"/>
              </a:rPr>
              <a:t>1.	Su dimensión ontológica, o su ser.</a:t>
            </a:r>
          </a:p>
          <a:p>
            <a:pPr marL="628650" indent="-371475" algn="just">
              <a:buNone/>
            </a:pPr>
            <a:r>
              <a:rPr lang="es-MX" dirty="0">
                <a:solidFill>
                  <a:schemeClr val="bg1"/>
                </a:solidFill>
                <a:latin typeface="Arial" pitchFamily="34" charset="0"/>
                <a:cs typeface="Arial" pitchFamily="34" charset="0"/>
              </a:rPr>
              <a:t>2.	Su dimensión normativa, o su regla.</a:t>
            </a:r>
          </a:p>
          <a:p>
            <a:pPr marL="628650" indent="-371475" algn="just">
              <a:buNone/>
            </a:pPr>
            <a:r>
              <a:rPr lang="es-MX" dirty="0">
                <a:solidFill>
                  <a:schemeClr val="bg1"/>
                </a:solidFill>
                <a:latin typeface="Arial" pitchFamily="34" charset="0"/>
                <a:cs typeface="Arial" pitchFamily="34" charset="0"/>
              </a:rPr>
              <a:t>3.	Su dimensión fenomenológica, o su circunstancia.</a:t>
            </a:r>
          </a:p>
        </p:txBody>
      </p:sp>
    </p:spTree>
    <p:extLst>
      <p:ext uri="{BB962C8B-B14F-4D97-AF65-F5344CB8AC3E}">
        <p14:creationId xmlns:p14="http://schemas.microsoft.com/office/powerpoint/2010/main" val="10440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6" presetClass="entr" presetSubtype="2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1000"/>
                                        <p:tgtEl>
                                          <p:spTgt spid="8"/>
                                        </p:tgtEl>
                                      </p:cBhvr>
                                    </p:animEffect>
                                  </p:childTnLst>
                                </p:cTn>
                              </p:par>
                            </p:childTnLst>
                          </p:cTn>
                        </p:par>
                        <p:par>
                          <p:cTn id="15" fill="hold">
                            <p:stCondLst>
                              <p:cond delay="1750"/>
                            </p:stCondLst>
                            <p:childTnLst>
                              <p:par>
                                <p:cTn id="16" presetID="14" presetClass="entr" presetSubtype="10" fill="hold" grpId="0" nodeType="afterEffect">
                                  <p:stCondLst>
                                    <p:cond delay="8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2000"/>
                                        <p:tgtEl>
                                          <p:spTgt spid="3">
                                            <p:txEl>
                                              <p:pRg st="0" end="0"/>
                                            </p:txEl>
                                          </p:spTgt>
                                        </p:tgtEl>
                                      </p:cBhvr>
                                    </p:animEffect>
                                  </p:childTnLst>
                                </p:cTn>
                              </p:par>
                            </p:childTnLst>
                          </p:cTn>
                        </p:par>
                        <p:par>
                          <p:cTn id="19" fill="hold">
                            <p:stCondLst>
                              <p:cond delay="11750"/>
                            </p:stCondLst>
                            <p:childTnLst>
                              <p:par>
                                <p:cTn id="20" presetID="14" presetClass="entr" presetSubtype="10" fill="hold" grpId="0" nodeType="afterEffect">
                                  <p:stCondLst>
                                    <p:cond delay="80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2000"/>
                                        <p:tgtEl>
                                          <p:spTgt spid="3">
                                            <p:txEl>
                                              <p:pRg st="1" end="1"/>
                                            </p:txEl>
                                          </p:spTgt>
                                        </p:tgtEl>
                                      </p:cBhvr>
                                    </p:animEffect>
                                  </p:childTnLst>
                                </p:cTn>
                              </p:par>
                            </p:childTnLst>
                          </p:cTn>
                        </p:par>
                        <p:par>
                          <p:cTn id="23" fill="hold">
                            <p:stCondLst>
                              <p:cond delay="21750"/>
                            </p:stCondLst>
                            <p:childTnLst>
                              <p:par>
                                <p:cTn id="24" presetID="14" presetClass="entr" presetSubtype="10" fill="hold" grpId="0" nodeType="afterEffect">
                                  <p:stCondLst>
                                    <p:cond delay="80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2000"/>
                                        <p:tgtEl>
                                          <p:spTgt spid="3">
                                            <p:txEl>
                                              <p:pRg st="2" end="2"/>
                                            </p:txEl>
                                          </p:spTgt>
                                        </p:tgtEl>
                                      </p:cBhvr>
                                    </p:animEffect>
                                  </p:childTnLst>
                                </p:cTn>
                              </p:par>
                            </p:childTnLst>
                          </p:cTn>
                        </p:par>
                        <p:par>
                          <p:cTn id="27" fill="hold">
                            <p:stCondLst>
                              <p:cond delay="31750"/>
                            </p:stCondLst>
                            <p:childTnLst>
                              <p:par>
                                <p:cTn id="28" presetID="14" presetClass="entr" presetSubtype="10" fill="hold" grpId="0" nodeType="afterEffect">
                                  <p:stCondLst>
                                    <p:cond delay="80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850106"/>
          </a:xfrm>
        </p:spPr>
        <p:txBody>
          <a:bodyPr>
            <a:noAutofit/>
          </a:bodyPr>
          <a:lstStyle/>
          <a:p>
            <a:r>
              <a:rPr lang="es-MX" sz="3200" b="1" dirty="0" smtClean="0">
                <a:solidFill>
                  <a:srgbClr val="FF3300"/>
                </a:solidFill>
                <a:latin typeface="Arial" pitchFamily="34" charset="0"/>
                <a:cs typeface="Arial" pitchFamily="34" charset="0"/>
              </a:rPr>
              <a:t>1. SU DIMENSIÓN ONTOLÓGICA, O SU SER.</a:t>
            </a:r>
            <a:endParaRPr lang="es-MX" sz="3200"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496" y="908720"/>
            <a:ext cx="3566737" cy="5466264"/>
          </a:xfrm>
        </p:spPr>
      </p:pic>
      <p:sp>
        <p:nvSpPr>
          <p:cNvPr id="3" name="2 Marcador de contenido"/>
          <p:cNvSpPr>
            <a:spLocks noGrp="1"/>
          </p:cNvSpPr>
          <p:nvPr>
            <p:ph sz="half" idx="2"/>
          </p:nvPr>
        </p:nvSpPr>
        <p:spPr>
          <a:xfrm>
            <a:off x="3635896" y="692696"/>
            <a:ext cx="5508104" cy="6048672"/>
          </a:xfrm>
        </p:spPr>
        <p:txBody>
          <a:bodyPr>
            <a:noAutofit/>
          </a:bodyPr>
          <a:lstStyle/>
          <a:p>
            <a:pPr marL="0" indent="0" algn="just">
              <a:buNone/>
            </a:pPr>
            <a:r>
              <a:rPr lang="es-MX" sz="3100" b="1" dirty="0" smtClean="0">
                <a:solidFill>
                  <a:schemeClr val="bg1"/>
                </a:solidFill>
                <a:latin typeface="Arial" pitchFamily="34" charset="0"/>
                <a:cs typeface="Arial" pitchFamily="34" charset="0"/>
              </a:rPr>
              <a:t>Su naturaleza</a:t>
            </a:r>
            <a:r>
              <a:rPr lang="es-MX" sz="3100" b="1" dirty="0">
                <a:solidFill>
                  <a:schemeClr val="bg1"/>
                </a:solidFill>
                <a:latin typeface="Arial" pitchFamily="34" charset="0"/>
                <a:cs typeface="Arial" pitchFamily="34" charset="0"/>
              </a:rPr>
              <a:t> </a:t>
            </a:r>
            <a:r>
              <a:rPr lang="es-MX" sz="3100" b="1" dirty="0" smtClean="0">
                <a:solidFill>
                  <a:schemeClr val="bg1"/>
                </a:solidFill>
                <a:latin typeface="Arial" pitchFamily="34" charset="0"/>
                <a:cs typeface="Arial" pitchFamily="34" charset="0"/>
              </a:rPr>
              <a:t>se constituye </a:t>
            </a:r>
            <a:r>
              <a:rPr lang="es-MX" sz="3100" b="1" dirty="0">
                <a:solidFill>
                  <a:schemeClr val="bg1"/>
                </a:solidFill>
                <a:latin typeface="Arial" pitchFamily="34" charset="0"/>
                <a:cs typeface="Arial" pitchFamily="34" charset="0"/>
              </a:rPr>
              <a:t>por ser arte y ser </a:t>
            </a:r>
            <a:r>
              <a:rPr lang="es-MX" sz="3100" b="1" dirty="0" smtClean="0">
                <a:solidFill>
                  <a:schemeClr val="bg1"/>
                </a:solidFill>
                <a:latin typeface="Arial" pitchFamily="34" charset="0"/>
                <a:cs typeface="Arial" pitchFamily="34" charset="0"/>
              </a:rPr>
              <a:t>sacro.</a:t>
            </a:r>
          </a:p>
          <a:p>
            <a:pPr marL="0" indent="0" algn="just">
              <a:buNone/>
            </a:pPr>
            <a:r>
              <a:rPr lang="es-MX" sz="3100" b="1" dirty="0" smtClean="0">
                <a:solidFill>
                  <a:schemeClr val="bg1"/>
                </a:solidFill>
                <a:latin typeface="Arial" pitchFamily="34" charset="0"/>
                <a:cs typeface="Arial" pitchFamily="34" charset="0"/>
              </a:rPr>
              <a:t>Si un </a:t>
            </a:r>
            <a:r>
              <a:rPr lang="es-MX" sz="3100" b="1" dirty="0">
                <a:solidFill>
                  <a:schemeClr val="bg1"/>
                </a:solidFill>
                <a:latin typeface="Arial" pitchFamily="34" charset="0"/>
                <a:cs typeface="Arial" pitchFamily="34" charset="0"/>
              </a:rPr>
              <a:t>elemento </a:t>
            </a:r>
            <a:r>
              <a:rPr lang="es-MX" sz="3100" b="1" dirty="0" smtClean="0">
                <a:solidFill>
                  <a:schemeClr val="bg1"/>
                </a:solidFill>
                <a:latin typeface="Arial" pitchFamily="34" charset="0"/>
                <a:cs typeface="Arial" pitchFamily="34" charset="0"/>
              </a:rPr>
              <a:t>se suprime, </a:t>
            </a:r>
            <a:r>
              <a:rPr lang="es-MX" sz="3100" b="1" dirty="0">
                <a:solidFill>
                  <a:schemeClr val="bg1"/>
                </a:solidFill>
                <a:latin typeface="Arial" pitchFamily="34" charset="0"/>
                <a:cs typeface="Arial" pitchFamily="34" charset="0"/>
              </a:rPr>
              <a:t>reduce a la nada el arte </a:t>
            </a:r>
            <a:r>
              <a:rPr lang="es-MX" sz="3100" b="1" dirty="0" smtClean="0">
                <a:solidFill>
                  <a:schemeClr val="bg1"/>
                </a:solidFill>
                <a:latin typeface="Arial" pitchFamily="34" charset="0"/>
                <a:cs typeface="Arial" pitchFamily="34" charset="0"/>
              </a:rPr>
              <a:t>sacro.</a:t>
            </a:r>
          </a:p>
          <a:p>
            <a:pPr marL="0" indent="0" algn="just">
              <a:buNone/>
            </a:pPr>
            <a:r>
              <a:rPr lang="es-MX" sz="3100" b="1" dirty="0" smtClean="0">
                <a:solidFill>
                  <a:schemeClr val="bg1"/>
                </a:solidFill>
                <a:latin typeface="Arial" pitchFamily="34" charset="0"/>
                <a:cs typeface="Arial" pitchFamily="34" charset="0"/>
              </a:rPr>
              <a:t>El </a:t>
            </a:r>
            <a:r>
              <a:rPr lang="es-MX" sz="3100" b="1" dirty="0">
                <a:solidFill>
                  <a:schemeClr val="bg1"/>
                </a:solidFill>
                <a:latin typeface="Arial" pitchFamily="34" charset="0"/>
                <a:cs typeface="Arial" pitchFamily="34" charset="0"/>
              </a:rPr>
              <a:t>subjetivismo exacerbado no se compagina con el arte </a:t>
            </a:r>
            <a:r>
              <a:rPr lang="es-MX" sz="3100" b="1" dirty="0" smtClean="0">
                <a:solidFill>
                  <a:schemeClr val="bg1"/>
                </a:solidFill>
                <a:latin typeface="Arial" pitchFamily="34" charset="0"/>
                <a:cs typeface="Arial" pitchFamily="34" charset="0"/>
              </a:rPr>
              <a:t>sacro.</a:t>
            </a:r>
          </a:p>
          <a:p>
            <a:pPr marL="0" indent="0" algn="just">
              <a:buNone/>
            </a:pPr>
            <a:r>
              <a:rPr lang="es-MX" sz="3100" b="1" dirty="0" smtClean="0">
                <a:solidFill>
                  <a:schemeClr val="bg1"/>
                </a:solidFill>
                <a:latin typeface="Arial" pitchFamily="34" charset="0"/>
                <a:cs typeface="Arial" pitchFamily="34" charset="0"/>
              </a:rPr>
              <a:t>El </a:t>
            </a:r>
            <a:r>
              <a:rPr lang="es-MX" sz="3100" b="1" dirty="0">
                <a:solidFill>
                  <a:schemeClr val="bg1"/>
                </a:solidFill>
                <a:latin typeface="Arial" pitchFamily="34" charset="0"/>
                <a:cs typeface="Arial" pitchFamily="34" charset="0"/>
              </a:rPr>
              <a:t>artista suplanta el lugar de la creencia sagrada y lo subjetivo queda sin lo objetivo.</a:t>
            </a:r>
            <a:endParaRPr lang="es-MX" sz="31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367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275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par>
                          <p:cTn id="19" fill="hold">
                            <p:stCondLst>
                              <p:cond delay="475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2000"/>
                                        <p:tgtEl>
                                          <p:spTgt spid="3">
                                            <p:txEl>
                                              <p:pRg st="2" end="2"/>
                                            </p:txEl>
                                          </p:spTgt>
                                        </p:tgtEl>
                                      </p:cBhvr>
                                    </p:animEffect>
                                  </p:childTnLst>
                                </p:cTn>
                              </p:par>
                            </p:childTnLst>
                          </p:cTn>
                        </p:par>
                        <p:par>
                          <p:cTn id="23" fill="hold">
                            <p:stCondLst>
                              <p:cond delay="6750"/>
                            </p:stCondLst>
                            <p:childTnLst>
                              <p:par>
                                <p:cTn id="24" presetID="14" presetClass="entr" presetSubtype="1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2000"/>
                                        <p:tgtEl>
                                          <p:spTgt spid="3">
                                            <p:txEl>
                                              <p:pRg st="3" end="3"/>
                                            </p:txEl>
                                          </p:spTgt>
                                        </p:tgtEl>
                                      </p:cBhvr>
                                    </p:animEffect>
                                  </p:childTnLst>
                                </p:cTn>
                              </p:par>
                            </p:childTnLst>
                          </p:cTn>
                        </p:par>
                        <p:par>
                          <p:cTn id="27" fill="hold">
                            <p:stCondLst>
                              <p:cond delay="8750"/>
                            </p:stCondLst>
                            <p:childTnLst>
                              <p:par>
                                <p:cTn id="28" presetID="16" presetClass="entr" presetSubtype="21" fill="hold" nodeType="afterEffect">
                                  <p:stCondLst>
                                    <p:cond delay="200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850106"/>
          </a:xfrm>
        </p:spPr>
        <p:txBody>
          <a:bodyPr>
            <a:noAutofit/>
          </a:bodyPr>
          <a:lstStyle/>
          <a:p>
            <a:r>
              <a:rPr lang="es-MX" sz="3200" b="1" dirty="0" smtClean="0">
                <a:solidFill>
                  <a:srgbClr val="FF3300"/>
                </a:solidFill>
                <a:latin typeface="Arial" pitchFamily="34" charset="0"/>
                <a:cs typeface="Arial" pitchFamily="34" charset="0"/>
              </a:rPr>
              <a:t>2. SU DIMENSIÓN NORMATIVA, O SU REGLA.</a:t>
            </a:r>
            <a:endParaRPr lang="es-MX" sz="3200"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7444" y="908721"/>
            <a:ext cx="3734772" cy="5328592"/>
          </a:xfrm>
        </p:spPr>
      </p:pic>
      <p:sp>
        <p:nvSpPr>
          <p:cNvPr id="3" name="2 Marcador de contenido"/>
          <p:cNvSpPr>
            <a:spLocks noGrp="1"/>
          </p:cNvSpPr>
          <p:nvPr>
            <p:ph sz="half" idx="2"/>
          </p:nvPr>
        </p:nvSpPr>
        <p:spPr>
          <a:xfrm>
            <a:off x="4499992" y="908720"/>
            <a:ext cx="4248472" cy="5328592"/>
          </a:xfrm>
        </p:spPr>
        <p:txBody>
          <a:bodyPr>
            <a:noAutofit/>
          </a:bodyPr>
          <a:lstStyle/>
          <a:p>
            <a:pPr marL="0" indent="0" algn="just">
              <a:buNone/>
            </a:pPr>
            <a:r>
              <a:rPr lang="es-MX" sz="4400" dirty="0" smtClean="0">
                <a:solidFill>
                  <a:schemeClr val="bg1"/>
                </a:solidFill>
                <a:latin typeface="Arial" pitchFamily="34" charset="0"/>
                <a:cs typeface="Arial" pitchFamily="34" charset="0"/>
              </a:rPr>
              <a:t>Por </a:t>
            </a:r>
            <a:r>
              <a:rPr lang="es-MX" sz="4400" dirty="0">
                <a:solidFill>
                  <a:schemeClr val="bg1"/>
                </a:solidFill>
                <a:latin typeface="Arial" pitchFamily="34" charset="0"/>
                <a:cs typeface="Arial" pitchFamily="34" charset="0"/>
              </a:rPr>
              <a:t>el hecho de ser sacro, sirve a la Iglesia y la Iglesia lo ha sujetado a cánones concretos.</a:t>
            </a:r>
            <a:endParaRPr lang="es-MX" sz="4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296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2750"/>
                            </p:stCondLst>
                            <p:childTnLst>
                              <p:par>
                                <p:cTn id="16" presetID="16" presetClass="entr" presetSubtype="21" fill="hold" nodeType="afterEffect">
                                  <p:stCondLst>
                                    <p:cond delay="200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850106"/>
          </a:xfrm>
        </p:spPr>
        <p:txBody>
          <a:bodyPr>
            <a:noAutofit/>
          </a:bodyPr>
          <a:lstStyle/>
          <a:p>
            <a:r>
              <a:rPr lang="es-MX" sz="2800" b="1" dirty="0" smtClean="0">
                <a:solidFill>
                  <a:srgbClr val="FF3300"/>
                </a:solidFill>
                <a:latin typeface="Arial" pitchFamily="34" charset="0"/>
                <a:cs typeface="Arial" pitchFamily="34" charset="0"/>
              </a:rPr>
              <a:t>3. SU DIMENSIÓN FENOMENOLÓGICA, O SU CIRCUNSTANCIA.</a:t>
            </a:r>
            <a:endParaRPr lang="es-MX" sz="2800" b="1" dirty="0">
              <a:solidFill>
                <a:srgbClr val="FF33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094019"/>
            <a:ext cx="3294400" cy="5466264"/>
          </a:xfrm>
        </p:spPr>
      </p:pic>
      <p:sp>
        <p:nvSpPr>
          <p:cNvPr id="3" name="2 Marcador de contenido"/>
          <p:cNvSpPr>
            <a:spLocks noGrp="1"/>
          </p:cNvSpPr>
          <p:nvPr>
            <p:ph sz="half" idx="2"/>
          </p:nvPr>
        </p:nvSpPr>
        <p:spPr>
          <a:xfrm>
            <a:off x="3635896" y="836712"/>
            <a:ext cx="5508104" cy="6021288"/>
          </a:xfrm>
        </p:spPr>
        <p:txBody>
          <a:bodyPr>
            <a:noAutofit/>
          </a:bodyPr>
          <a:lstStyle/>
          <a:p>
            <a:pPr marL="0" indent="0" algn="just">
              <a:buNone/>
            </a:pPr>
            <a:r>
              <a:rPr lang="es-MX" sz="2400" b="1" dirty="0" smtClean="0">
                <a:solidFill>
                  <a:schemeClr val="bg1"/>
                </a:solidFill>
                <a:latin typeface="Arial" pitchFamily="34" charset="0"/>
                <a:cs typeface="Arial" pitchFamily="34" charset="0"/>
              </a:rPr>
              <a:t>Esta </a:t>
            </a:r>
            <a:r>
              <a:rPr lang="es-MX" sz="2400" b="1" dirty="0">
                <a:solidFill>
                  <a:schemeClr val="bg1"/>
                </a:solidFill>
                <a:latin typeface="Arial" pitchFamily="34" charset="0"/>
                <a:cs typeface="Arial" pitchFamily="34" charset="0"/>
              </a:rPr>
              <a:t>exige la atención a la </a:t>
            </a:r>
            <a:r>
              <a:rPr lang="es-MX" sz="2400" b="1" dirty="0" smtClean="0">
                <a:solidFill>
                  <a:schemeClr val="bg1"/>
                </a:solidFill>
                <a:latin typeface="Arial" pitchFamily="34" charset="0"/>
                <a:cs typeface="Arial" pitchFamily="34" charset="0"/>
              </a:rPr>
              <a:t>vida.</a:t>
            </a:r>
          </a:p>
          <a:p>
            <a:pPr marL="0" indent="0" algn="just">
              <a:buNone/>
            </a:pPr>
            <a:r>
              <a:rPr lang="es-MX" sz="2400" b="1" dirty="0" smtClean="0">
                <a:solidFill>
                  <a:schemeClr val="bg1"/>
                </a:solidFill>
                <a:latin typeface="Arial" pitchFamily="34" charset="0"/>
                <a:cs typeface="Arial" pitchFamily="34" charset="0"/>
              </a:rPr>
              <a:t>No </a:t>
            </a:r>
            <a:r>
              <a:rPr lang="es-MX" sz="2400" b="1" dirty="0">
                <a:solidFill>
                  <a:schemeClr val="bg1"/>
                </a:solidFill>
                <a:latin typeface="Arial" pitchFamily="34" charset="0"/>
                <a:cs typeface="Arial" pitchFamily="34" charset="0"/>
              </a:rPr>
              <a:t>se vive al margen de nuestro </a:t>
            </a:r>
            <a:r>
              <a:rPr lang="es-MX" sz="2400" b="1" dirty="0" smtClean="0">
                <a:solidFill>
                  <a:schemeClr val="bg1"/>
                </a:solidFill>
                <a:latin typeface="Arial" pitchFamily="34" charset="0"/>
                <a:cs typeface="Arial" pitchFamily="34" charset="0"/>
              </a:rPr>
              <a:t>entorno.</a:t>
            </a:r>
          </a:p>
          <a:p>
            <a:pPr marL="0" indent="0" algn="just">
              <a:buNone/>
            </a:pPr>
            <a:r>
              <a:rPr lang="es-MX" sz="2400" b="1" dirty="0" smtClean="0">
                <a:solidFill>
                  <a:schemeClr val="bg1"/>
                </a:solidFill>
                <a:latin typeface="Arial" pitchFamily="34" charset="0"/>
                <a:cs typeface="Arial" pitchFamily="34" charset="0"/>
              </a:rPr>
              <a:t>Es </a:t>
            </a:r>
            <a:r>
              <a:rPr lang="es-MX" sz="2400" b="1" dirty="0">
                <a:solidFill>
                  <a:schemeClr val="bg1"/>
                </a:solidFill>
                <a:latin typeface="Arial" pitchFamily="34" charset="0"/>
                <a:cs typeface="Arial" pitchFamily="34" charset="0"/>
              </a:rPr>
              <a:t>necesaria una prudente atención a la diversidad de gustos, de temperamentos, de las mentalidades, de las épocas, de las latitudes, </a:t>
            </a:r>
            <a:r>
              <a:rPr lang="es-MX" sz="2400" b="1" dirty="0" smtClean="0">
                <a:solidFill>
                  <a:schemeClr val="bg1"/>
                </a:solidFill>
                <a:latin typeface="Arial" pitchFamily="34" charset="0"/>
                <a:cs typeface="Arial" pitchFamily="34" charset="0"/>
              </a:rPr>
              <a:t>etc.</a:t>
            </a:r>
          </a:p>
          <a:p>
            <a:pPr marL="0" indent="0" algn="just">
              <a:buNone/>
            </a:pPr>
            <a:r>
              <a:rPr lang="es-MX" sz="2400" b="1" dirty="0" smtClean="0">
                <a:solidFill>
                  <a:schemeClr val="bg1"/>
                </a:solidFill>
                <a:latin typeface="Arial" pitchFamily="34" charset="0"/>
                <a:cs typeface="Arial" pitchFamily="34" charset="0"/>
              </a:rPr>
              <a:t>No </a:t>
            </a:r>
            <a:r>
              <a:rPr lang="es-MX" sz="2400" b="1" dirty="0">
                <a:solidFill>
                  <a:schemeClr val="bg1"/>
                </a:solidFill>
                <a:latin typeface="Arial" pitchFamily="34" charset="0"/>
                <a:cs typeface="Arial" pitchFamily="34" charset="0"/>
              </a:rPr>
              <a:t>olvidemos que muchas verdades que fueron vividas y después se han olvidado. La Iglesia, depositaria de la verdad, custodia esas verdades vividas, pero olvidadas, o por lo menos disminuidas en su valor y eficiencia.</a:t>
            </a:r>
            <a:endParaRPr lang="es-MX" sz="24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8787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275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par>
                          <p:cTn id="19" fill="hold">
                            <p:stCondLst>
                              <p:cond delay="475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2000"/>
                                        <p:tgtEl>
                                          <p:spTgt spid="3">
                                            <p:txEl>
                                              <p:pRg st="2" end="2"/>
                                            </p:txEl>
                                          </p:spTgt>
                                        </p:tgtEl>
                                      </p:cBhvr>
                                    </p:animEffect>
                                  </p:childTnLst>
                                </p:cTn>
                              </p:par>
                            </p:childTnLst>
                          </p:cTn>
                        </p:par>
                        <p:par>
                          <p:cTn id="23" fill="hold">
                            <p:stCondLst>
                              <p:cond delay="6750"/>
                            </p:stCondLst>
                            <p:childTnLst>
                              <p:par>
                                <p:cTn id="24" presetID="14" presetClass="entr" presetSubtype="1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2000"/>
                                        <p:tgtEl>
                                          <p:spTgt spid="3">
                                            <p:txEl>
                                              <p:pRg st="3" end="3"/>
                                            </p:txEl>
                                          </p:spTgt>
                                        </p:tgtEl>
                                      </p:cBhvr>
                                    </p:animEffect>
                                  </p:childTnLst>
                                </p:cTn>
                              </p:par>
                            </p:childTnLst>
                          </p:cTn>
                        </p:par>
                        <p:par>
                          <p:cTn id="27" fill="hold">
                            <p:stCondLst>
                              <p:cond delay="8750"/>
                            </p:stCondLst>
                            <p:childTnLst>
                              <p:par>
                                <p:cTn id="28" presetID="16" presetClass="entr" presetSubtype="21" fill="hold" nodeType="afterEffect">
                                  <p:stCondLst>
                                    <p:cond delay="200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818405"/>
            <a:ext cx="7416824" cy="3994971"/>
          </a:xfrm>
          <a:prstGeom prst="rect">
            <a:avLst/>
          </a:prstGeom>
        </p:spPr>
      </p:pic>
      <p:sp>
        <p:nvSpPr>
          <p:cNvPr id="4" name="2 Marcador de contenido"/>
          <p:cNvSpPr>
            <a:spLocks noGrp="1"/>
          </p:cNvSpPr>
          <p:nvPr>
            <p:ph sz="half" idx="2"/>
          </p:nvPr>
        </p:nvSpPr>
        <p:spPr>
          <a:xfrm>
            <a:off x="179511" y="-1"/>
            <a:ext cx="8712969" cy="2818405"/>
          </a:xfrm>
        </p:spPr>
        <p:txBody>
          <a:bodyPr>
            <a:noAutofit/>
          </a:bodyPr>
          <a:lstStyle/>
          <a:p>
            <a:pPr marL="0" indent="0" algn="just">
              <a:buNone/>
            </a:pPr>
            <a:r>
              <a:rPr lang="es-MX" sz="3600" b="1" dirty="0">
                <a:solidFill>
                  <a:schemeClr val="bg1"/>
                </a:solidFill>
                <a:latin typeface="Arial" pitchFamily="34" charset="0"/>
                <a:cs typeface="Arial" pitchFamily="34" charset="0"/>
              </a:rPr>
              <a:t>El templo, donde se da el encuentro entre Dios y su pueblo, es lugar para una vida que se va a vivir; pero él no es la vida, sino el espacio donde debemos interpretar la vida. </a:t>
            </a:r>
          </a:p>
        </p:txBody>
      </p:sp>
    </p:spTree>
    <p:extLst>
      <p:ext uri="{BB962C8B-B14F-4D97-AF65-F5344CB8AC3E}">
        <p14:creationId xmlns:p14="http://schemas.microsoft.com/office/powerpoint/2010/main" val="416397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270941"/>
            <a:ext cx="5156119" cy="4373494"/>
          </a:xfrm>
          <a:prstGeom prst="rect">
            <a:avLst/>
          </a:prstGeom>
        </p:spPr>
      </p:pic>
      <p:sp>
        <p:nvSpPr>
          <p:cNvPr id="4" name="2 Marcador de contenido"/>
          <p:cNvSpPr>
            <a:spLocks noGrp="1"/>
          </p:cNvSpPr>
          <p:nvPr>
            <p:ph sz="half" idx="2"/>
          </p:nvPr>
        </p:nvSpPr>
        <p:spPr>
          <a:xfrm>
            <a:off x="179511" y="-1"/>
            <a:ext cx="8712969" cy="2818405"/>
          </a:xfrm>
        </p:spPr>
        <p:txBody>
          <a:bodyPr>
            <a:noAutofit/>
          </a:bodyPr>
          <a:lstStyle/>
          <a:p>
            <a:pPr marL="0" indent="0" algn="just">
              <a:buNone/>
            </a:pPr>
            <a:r>
              <a:rPr lang="es-MX" sz="3600" b="1" dirty="0">
                <a:solidFill>
                  <a:schemeClr val="bg1"/>
                </a:solidFill>
                <a:latin typeface="Arial" pitchFamily="34" charset="0"/>
                <a:cs typeface="Arial" pitchFamily="34" charset="0"/>
              </a:rPr>
              <a:t>Y la vida que se va a vivir allí tiene un lenguaje, que es litúrgico, y unos modos en el movimiento, que son las </a:t>
            </a:r>
            <a:r>
              <a:rPr lang="es-MX" sz="3600" b="1" dirty="0" smtClean="0">
                <a:solidFill>
                  <a:schemeClr val="bg1"/>
                </a:solidFill>
                <a:latin typeface="Arial" pitchFamily="34" charset="0"/>
                <a:cs typeface="Arial" pitchFamily="34" charset="0"/>
              </a:rPr>
              <a:t>ceremonias…</a:t>
            </a:r>
          </a:p>
        </p:txBody>
      </p:sp>
      <p:pic>
        <p:nvPicPr>
          <p:cNvPr id="5" name="7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2270940"/>
            <a:ext cx="2664295" cy="4470428"/>
          </a:xfrm>
          <a:prstGeom prst="rect">
            <a:avLst/>
          </a:prstGeom>
        </p:spPr>
      </p:pic>
    </p:spTree>
    <p:extLst>
      <p:ext uri="{BB962C8B-B14F-4D97-AF65-F5344CB8AC3E}">
        <p14:creationId xmlns:p14="http://schemas.microsoft.com/office/powerpoint/2010/main" val="109263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926086"/>
            <a:ext cx="6575884" cy="4931914"/>
          </a:xfrm>
          <a:prstGeom prst="rect">
            <a:avLst/>
          </a:prstGeom>
        </p:spPr>
      </p:pic>
      <p:sp>
        <p:nvSpPr>
          <p:cNvPr id="4" name="2 Marcador de contenido"/>
          <p:cNvSpPr>
            <a:spLocks noGrp="1"/>
          </p:cNvSpPr>
          <p:nvPr>
            <p:ph sz="half" idx="2"/>
          </p:nvPr>
        </p:nvSpPr>
        <p:spPr>
          <a:xfrm>
            <a:off x="179511" y="-1"/>
            <a:ext cx="8712969" cy="2060849"/>
          </a:xfrm>
        </p:spPr>
        <p:txBody>
          <a:bodyPr>
            <a:noAutofit/>
          </a:bodyPr>
          <a:lstStyle/>
          <a:p>
            <a:pPr marL="0" indent="0" algn="just">
              <a:buNone/>
            </a:pPr>
            <a:r>
              <a:rPr lang="es-MX" sz="4000" b="1" dirty="0" smtClean="0">
                <a:solidFill>
                  <a:schemeClr val="bg1"/>
                </a:solidFill>
                <a:latin typeface="Arial" pitchFamily="34" charset="0"/>
                <a:cs typeface="Arial" pitchFamily="34" charset="0"/>
              </a:rPr>
              <a:t>y </a:t>
            </a:r>
            <a:r>
              <a:rPr lang="es-MX" sz="4000" b="1" dirty="0">
                <a:solidFill>
                  <a:schemeClr val="bg1"/>
                </a:solidFill>
                <a:latin typeface="Arial" pitchFamily="34" charset="0"/>
                <a:cs typeface="Arial" pitchFamily="34" charset="0"/>
              </a:rPr>
              <a:t>unos centros vitales para la vida de las almas, que son los </a:t>
            </a:r>
            <a:r>
              <a:rPr lang="es-MX" sz="4000" b="1" dirty="0" smtClean="0">
                <a:solidFill>
                  <a:schemeClr val="bg1"/>
                </a:solidFill>
                <a:latin typeface="Arial" pitchFamily="34" charset="0"/>
                <a:cs typeface="Arial" pitchFamily="34" charset="0"/>
              </a:rPr>
              <a:t>sacramentos…</a:t>
            </a:r>
          </a:p>
        </p:txBody>
      </p:sp>
    </p:spTree>
    <p:extLst>
      <p:ext uri="{BB962C8B-B14F-4D97-AF65-F5344CB8AC3E}">
        <p14:creationId xmlns:p14="http://schemas.microsoft.com/office/powerpoint/2010/main" val="23280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883194"/>
            <a:ext cx="5544616" cy="2933200"/>
          </a:xfrm>
          <a:prstGeom prst="rect">
            <a:avLst/>
          </a:prstGeom>
        </p:spPr>
      </p:pic>
      <p:sp>
        <p:nvSpPr>
          <p:cNvPr id="4" name="2 Marcador de contenido"/>
          <p:cNvSpPr>
            <a:spLocks noGrp="1"/>
          </p:cNvSpPr>
          <p:nvPr>
            <p:ph sz="half" idx="2"/>
          </p:nvPr>
        </p:nvSpPr>
        <p:spPr>
          <a:xfrm>
            <a:off x="179511" y="-99392"/>
            <a:ext cx="8712969" cy="4005065"/>
          </a:xfrm>
        </p:spPr>
        <p:txBody>
          <a:bodyPr>
            <a:noAutofit/>
          </a:bodyPr>
          <a:lstStyle/>
          <a:p>
            <a:pPr marL="0" indent="0" algn="just">
              <a:buNone/>
            </a:pPr>
            <a:r>
              <a:rPr lang="es-MX" sz="3600" b="1" dirty="0" smtClean="0">
                <a:solidFill>
                  <a:schemeClr val="bg1"/>
                </a:solidFill>
                <a:latin typeface="Arial" pitchFamily="34" charset="0"/>
                <a:cs typeface="Arial" pitchFamily="34" charset="0"/>
              </a:rPr>
              <a:t>y </a:t>
            </a:r>
            <a:r>
              <a:rPr lang="es-MX" sz="3600" b="1" dirty="0">
                <a:solidFill>
                  <a:schemeClr val="bg1"/>
                </a:solidFill>
                <a:latin typeface="Arial" pitchFamily="34" charset="0"/>
                <a:cs typeface="Arial" pitchFamily="34" charset="0"/>
              </a:rPr>
              <a:t>un altar para el sacrificio, y un ambón para la proclama de las realidades eternas y una cátedra para la predicar la verdad; ésa es la vida que vivieron las generaciones pasadas, y viven las presentes, y vivirán las </a:t>
            </a:r>
            <a:r>
              <a:rPr lang="es-MX" sz="3600" b="1" dirty="0" smtClean="0">
                <a:solidFill>
                  <a:schemeClr val="bg1"/>
                </a:solidFill>
                <a:latin typeface="Arial" pitchFamily="34" charset="0"/>
                <a:cs typeface="Arial" pitchFamily="34" charset="0"/>
              </a:rPr>
              <a:t>venideras…</a:t>
            </a:r>
          </a:p>
        </p:txBody>
      </p:sp>
    </p:spTree>
    <p:extLst>
      <p:ext uri="{BB962C8B-B14F-4D97-AF65-F5344CB8AC3E}">
        <p14:creationId xmlns:p14="http://schemas.microsoft.com/office/powerpoint/2010/main" val="536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rotWithShape="1">
          <a:blip r:embed="rId3">
            <a:extLst>
              <a:ext uri="{28A0092B-C50C-407E-A947-70E740481C1C}">
                <a14:useLocalDpi xmlns:a14="http://schemas.microsoft.com/office/drawing/2010/main" val="0"/>
              </a:ext>
            </a:extLst>
          </a:blip>
          <a:srcRect l="1" r="11359"/>
          <a:stretch/>
        </p:blipFill>
        <p:spPr>
          <a:xfrm>
            <a:off x="3588153" y="0"/>
            <a:ext cx="5520351" cy="6858000"/>
          </a:xfrm>
          <a:prstGeom prst="rect">
            <a:avLst/>
          </a:prstGeom>
        </p:spPr>
      </p:pic>
      <p:sp>
        <p:nvSpPr>
          <p:cNvPr id="4" name="2 Marcador de contenido"/>
          <p:cNvSpPr>
            <a:spLocks noGrp="1"/>
          </p:cNvSpPr>
          <p:nvPr>
            <p:ph sz="half" idx="2"/>
          </p:nvPr>
        </p:nvSpPr>
        <p:spPr>
          <a:xfrm>
            <a:off x="0" y="0"/>
            <a:ext cx="3588153" cy="6858000"/>
          </a:xfrm>
        </p:spPr>
        <p:txBody>
          <a:bodyPr>
            <a:noAutofit/>
          </a:bodyPr>
          <a:lstStyle/>
          <a:p>
            <a:pPr marL="0" indent="0" algn="just">
              <a:buNone/>
            </a:pPr>
            <a:r>
              <a:rPr lang="es-MX" sz="3100" b="1" dirty="0" smtClean="0">
                <a:solidFill>
                  <a:schemeClr val="bg1"/>
                </a:solidFill>
                <a:latin typeface="Arial" pitchFamily="34" charset="0"/>
                <a:cs typeface="Arial" pitchFamily="34" charset="0"/>
              </a:rPr>
              <a:t>y </a:t>
            </a:r>
            <a:r>
              <a:rPr lang="es-MX" sz="3100" b="1" dirty="0">
                <a:solidFill>
                  <a:schemeClr val="bg1"/>
                </a:solidFill>
                <a:latin typeface="Arial" pitchFamily="34" charset="0"/>
                <a:cs typeface="Arial" pitchFamily="34" charset="0"/>
              </a:rPr>
              <a:t>a esa vida, con sus cosas permanentes y esenciales y sus cosas </a:t>
            </a:r>
            <a:r>
              <a:rPr lang="es-MX" sz="3100" b="1" dirty="0" smtClean="0">
                <a:solidFill>
                  <a:schemeClr val="bg1"/>
                </a:solidFill>
                <a:latin typeface="Arial" pitchFamily="34" charset="0"/>
                <a:cs typeface="Arial" pitchFamily="34" charset="0"/>
              </a:rPr>
              <a:t>accidentales</a:t>
            </a:r>
            <a:r>
              <a:rPr lang="es-MX" sz="3100" b="1" dirty="0">
                <a:solidFill>
                  <a:schemeClr val="bg1"/>
                </a:solidFill>
                <a:latin typeface="Arial" pitchFamily="34" charset="0"/>
                <a:cs typeface="Arial" pitchFamily="34" charset="0"/>
              </a:rPr>
              <a:t>, con su sugestiva y extraordinaria variedad, tiene que servir el arte sacro adaptándose a ellas en todas sus manifestaciones.</a:t>
            </a:r>
          </a:p>
        </p:txBody>
      </p:sp>
    </p:spTree>
    <p:extLst>
      <p:ext uri="{BB962C8B-B14F-4D97-AF65-F5344CB8AC3E}">
        <p14:creationId xmlns:p14="http://schemas.microsoft.com/office/powerpoint/2010/main" val="15447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687" y="-1"/>
            <a:ext cx="3643314" cy="6858001"/>
          </a:xfrm>
          <a:prstGeom prst="rect">
            <a:avLst/>
          </a:prstGeom>
        </p:spPr>
      </p:pic>
      <p:sp>
        <p:nvSpPr>
          <p:cNvPr id="4" name="2 Marcador de contenido"/>
          <p:cNvSpPr>
            <a:spLocks noGrp="1"/>
          </p:cNvSpPr>
          <p:nvPr>
            <p:ph sz="half" idx="2"/>
          </p:nvPr>
        </p:nvSpPr>
        <p:spPr>
          <a:xfrm>
            <a:off x="251520" y="692696"/>
            <a:ext cx="4968552" cy="5400600"/>
          </a:xfrm>
        </p:spPr>
        <p:txBody>
          <a:bodyPr>
            <a:noAutofit/>
          </a:bodyPr>
          <a:lstStyle/>
          <a:p>
            <a:pPr marL="0" indent="0" algn="just">
              <a:buNone/>
            </a:pPr>
            <a:r>
              <a:rPr lang="es-MX" sz="4800" b="1" dirty="0">
                <a:solidFill>
                  <a:schemeClr val="bg1"/>
                </a:solidFill>
                <a:latin typeface="Arial" pitchFamily="34" charset="0"/>
                <a:cs typeface="Arial" pitchFamily="34" charset="0"/>
              </a:rPr>
              <a:t>Un arte que no sirva a esos fines y los olvide en todo o en parte no será arte sacro vivo.</a:t>
            </a:r>
          </a:p>
        </p:txBody>
      </p:sp>
    </p:spTree>
    <p:extLst>
      <p:ext uri="{BB962C8B-B14F-4D97-AF65-F5344CB8AC3E}">
        <p14:creationId xmlns:p14="http://schemas.microsoft.com/office/powerpoint/2010/main" val="8006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394"/>
            <a:ext cx="8229600" cy="850106"/>
          </a:xfrm>
        </p:spPr>
        <p:txBody>
          <a:bodyPr>
            <a:normAutofit/>
          </a:bodyPr>
          <a:lstStyle/>
          <a:p>
            <a:r>
              <a:rPr lang="es-MX" b="1" dirty="0" smtClean="0">
                <a:solidFill>
                  <a:srgbClr val="FFC000"/>
                </a:solidFill>
                <a:latin typeface="Arial" pitchFamily="34" charset="0"/>
                <a:cs typeface="Arial" pitchFamily="34" charset="0"/>
              </a:rPr>
              <a:t>OBJETIVOS PARTICULARES: </a:t>
            </a:r>
            <a:endParaRPr lang="es-MX" b="1" dirty="0">
              <a:solidFill>
                <a:srgbClr val="FFC000"/>
              </a:solidFill>
              <a:latin typeface="Arial" pitchFamily="34" charset="0"/>
              <a:cs typeface="Arial" pitchFamily="34" charset="0"/>
            </a:endParaRPr>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2704626"/>
            <a:ext cx="7009537" cy="4036742"/>
          </a:xfrm>
        </p:spPr>
      </p:pic>
      <p:sp>
        <p:nvSpPr>
          <p:cNvPr id="3" name="2 Marcador de contenido"/>
          <p:cNvSpPr>
            <a:spLocks noGrp="1"/>
          </p:cNvSpPr>
          <p:nvPr>
            <p:ph sz="half" idx="2"/>
          </p:nvPr>
        </p:nvSpPr>
        <p:spPr>
          <a:xfrm>
            <a:off x="107504" y="692696"/>
            <a:ext cx="8856984" cy="2016224"/>
          </a:xfrm>
        </p:spPr>
        <p:txBody>
          <a:bodyPr>
            <a:noAutofit/>
          </a:bodyPr>
          <a:lstStyle/>
          <a:p>
            <a:pPr marL="742950" indent="-742950" algn="just">
              <a:buFont typeface="+mj-lt"/>
              <a:buAutoNum type="arabicPeriod"/>
            </a:pPr>
            <a:r>
              <a:rPr lang="es-MX" sz="3600" dirty="0">
                <a:solidFill>
                  <a:schemeClr val="bg1"/>
                </a:solidFill>
                <a:latin typeface="Arial" pitchFamily="34" charset="0"/>
                <a:cs typeface="Arial" pitchFamily="34" charset="0"/>
              </a:rPr>
              <a:t>	Tres dimensiones del arte sacro.</a:t>
            </a:r>
          </a:p>
          <a:p>
            <a:pPr marL="742950" indent="-742950" algn="just">
              <a:buFont typeface="+mj-lt"/>
              <a:buAutoNum type="arabicPeriod"/>
            </a:pPr>
            <a:r>
              <a:rPr lang="es-MX" sz="3600" dirty="0">
                <a:solidFill>
                  <a:schemeClr val="bg1"/>
                </a:solidFill>
                <a:latin typeface="Arial" pitchFamily="34" charset="0"/>
                <a:cs typeface="Arial" pitchFamily="34" charset="0"/>
              </a:rPr>
              <a:t>	Signos y símbolos en la liturgia.</a:t>
            </a:r>
          </a:p>
          <a:p>
            <a:pPr marL="742950" indent="-742950" algn="just">
              <a:buFont typeface="+mj-lt"/>
              <a:buAutoNum type="arabicPeriod"/>
            </a:pPr>
            <a:r>
              <a:rPr lang="es-MX" sz="3600" dirty="0">
                <a:solidFill>
                  <a:schemeClr val="bg1"/>
                </a:solidFill>
                <a:latin typeface="Arial" pitchFamily="34" charset="0"/>
                <a:cs typeface="Arial" pitchFamily="34" charset="0"/>
              </a:rPr>
              <a:t>	El cirio pascual portador de fe</a:t>
            </a:r>
          </a:p>
        </p:txBody>
      </p:sp>
    </p:spTree>
    <p:extLst>
      <p:ext uri="{BB962C8B-B14F-4D97-AF65-F5344CB8AC3E}">
        <p14:creationId xmlns:p14="http://schemas.microsoft.com/office/powerpoint/2010/main" val="31933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850106"/>
          </a:xfrm>
        </p:spPr>
        <p:txBody>
          <a:bodyPr>
            <a:noAutofit/>
          </a:bodyPr>
          <a:lstStyle/>
          <a:p>
            <a:r>
              <a:rPr lang="es-MX" sz="3500" b="1" dirty="0" smtClean="0">
                <a:solidFill>
                  <a:srgbClr val="FF3300"/>
                </a:solidFill>
                <a:latin typeface="Arial" pitchFamily="34" charset="0"/>
                <a:cs typeface="Arial" pitchFamily="34" charset="0"/>
              </a:rPr>
              <a:t>B. SIGNOS </a:t>
            </a:r>
            <a:r>
              <a:rPr lang="es-MX" sz="3500" b="1" dirty="0">
                <a:solidFill>
                  <a:srgbClr val="FF3300"/>
                </a:solidFill>
                <a:latin typeface="Arial" pitchFamily="34" charset="0"/>
                <a:cs typeface="Arial" pitchFamily="34" charset="0"/>
              </a:rPr>
              <a:t>Y SÍMBOLOS EN LA LITURGIA </a:t>
            </a:r>
          </a:p>
        </p:txBody>
      </p:sp>
      <p:sp>
        <p:nvSpPr>
          <p:cNvPr id="3" name="2 Marcador de contenido"/>
          <p:cNvSpPr>
            <a:spLocks noGrp="1"/>
          </p:cNvSpPr>
          <p:nvPr>
            <p:ph sz="half" idx="2"/>
          </p:nvPr>
        </p:nvSpPr>
        <p:spPr>
          <a:xfrm>
            <a:off x="107504" y="692696"/>
            <a:ext cx="6912768" cy="6165304"/>
          </a:xfrm>
        </p:spPr>
        <p:txBody>
          <a:bodyPr>
            <a:noAutofit/>
          </a:bodyPr>
          <a:lstStyle/>
          <a:p>
            <a:pPr marL="0" indent="0" algn="just">
              <a:buNone/>
            </a:pPr>
            <a:r>
              <a:rPr lang="es-MX" sz="3200" b="1" dirty="0">
                <a:solidFill>
                  <a:schemeClr val="bg1"/>
                </a:solidFill>
                <a:latin typeface="Arial" pitchFamily="34" charset="0"/>
                <a:cs typeface="Arial" pitchFamily="34" charset="0"/>
              </a:rPr>
              <a:t>Estamos colmados de signos y </a:t>
            </a:r>
            <a:r>
              <a:rPr lang="es-MX" sz="3200" b="1" dirty="0" smtClean="0">
                <a:solidFill>
                  <a:schemeClr val="bg1"/>
                </a:solidFill>
                <a:latin typeface="Arial" pitchFamily="34" charset="0"/>
                <a:cs typeface="Arial" pitchFamily="34" charset="0"/>
              </a:rPr>
              <a:t>símbolos.</a:t>
            </a:r>
          </a:p>
          <a:p>
            <a:pPr marL="0" indent="0" algn="just">
              <a:buNone/>
            </a:pPr>
            <a:r>
              <a:rPr lang="es-MX" sz="3200" b="1" dirty="0" smtClean="0">
                <a:solidFill>
                  <a:schemeClr val="bg1"/>
                </a:solidFill>
                <a:latin typeface="Arial" pitchFamily="34" charset="0"/>
                <a:cs typeface="Arial" pitchFamily="34" charset="0"/>
              </a:rPr>
              <a:t>Al </a:t>
            </a:r>
            <a:r>
              <a:rPr lang="es-MX" sz="3200" b="1" dirty="0">
                <a:solidFill>
                  <a:schemeClr val="bg1"/>
                </a:solidFill>
                <a:latin typeface="Arial" pitchFamily="34" charset="0"/>
                <a:cs typeface="Arial" pitchFamily="34" charset="0"/>
              </a:rPr>
              <a:t>relacionamos con el prójimo, no sólo tiene la comunicación por medio de la lengua, sino por medio de los gestos, expresiones, ceremonias, </a:t>
            </a:r>
            <a:r>
              <a:rPr lang="es-MX" sz="3200" b="1" dirty="0" smtClean="0">
                <a:solidFill>
                  <a:schemeClr val="bg1"/>
                </a:solidFill>
                <a:latin typeface="Arial" pitchFamily="34" charset="0"/>
                <a:cs typeface="Arial" pitchFamily="34" charset="0"/>
              </a:rPr>
              <a:t>rituales.</a:t>
            </a:r>
          </a:p>
          <a:p>
            <a:pPr marL="0" indent="0" algn="just">
              <a:buNone/>
            </a:pPr>
            <a:r>
              <a:rPr lang="es-MX" sz="3200" b="1" dirty="0" smtClean="0">
                <a:solidFill>
                  <a:schemeClr val="bg1"/>
                </a:solidFill>
                <a:latin typeface="Arial" pitchFamily="34" charset="0"/>
                <a:cs typeface="Arial" pitchFamily="34" charset="0"/>
              </a:rPr>
              <a:t>El </a:t>
            </a:r>
            <a:r>
              <a:rPr lang="es-MX" sz="3200" b="1" dirty="0">
                <a:solidFill>
                  <a:schemeClr val="bg1"/>
                </a:solidFill>
                <a:latin typeface="Arial" pitchFamily="34" charset="0"/>
                <a:cs typeface="Arial" pitchFamily="34" charset="0"/>
              </a:rPr>
              <a:t>ritualismo o la ritualidad están presentes en la actividad humana, tanto en la relación interpersonal como en manifestaciones sociales</a:t>
            </a:r>
            <a:r>
              <a:rPr lang="es-MX" sz="3200" b="1" dirty="0" smtClean="0">
                <a:solidFill>
                  <a:schemeClr val="bg1"/>
                </a:solidFill>
                <a:latin typeface="Arial" pitchFamily="34" charset="0"/>
                <a:cs typeface="Arial" pitchFamily="34" charset="0"/>
              </a:rPr>
              <a:t>.</a:t>
            </a:r>
            <a:endParaRPr lang="es-MX" sz="3200" b="1" dirty="0">
              <a:solidFill>
                <a:schemeClr val="bg1"/>
              </a:solidFill>
              <a:latin typeface="Arial" pitchFamily="34" charset="0"/>
              <a:cs typeface="Arial" pitchFamily="34" charset="0"/>
            </a:endParaRPr>
          </a:p>
        </p:txBody>
      </p:sp>
      <p:pic>
        <p:nvPicPr>
          <p:cNvPr id="6" name="7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1196752"/>
            <a:ext cx="1944216" cy="5112568"/>
          </a:xfrm>
          <a:prstGeom prst="rect">
            <a:avLst/>
          </a:prstGeom>
        </p:spPr>
      </p:pic>
    </p:spTree>
    <p:extLst>
      <p:ext uri="{BB962C8B-B14F-4D97-AF65-F5344CB8AC3E}">
        <p14:creationId xmlns:p14="http://schemas.microsoft.com/office/powerpoint/2010/main" val="109742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275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par>
                          <p:cTn id="19" fill="hold">
                            <p:stCondLst>
                              <p:cond delay="475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2000"/>
                                        <p:tgtEl>
                                          <p:spTgt spid="3">
                                            <p:txEl>
                                              <p:pRg st="2" end="2"/>
                                            </p:txEl>
                                          </p:spTgt>
                                        </p:tgtEl>
                                      </p:cBhvr>
                                    </p:animEffect>
                                  </p:childTnLst>
                                </p:cTn>
                              </p:par>
                            </p:childTnLst>
                          </p:cTn>
                        </p:par>
                        <p:par>
                          <p:cTn id="23" fill="hold">
                            <p:stCondLst>
                              <p:cond delay="6750"/>
                            </p:stCondLst>
                            <p:childTnLst>
                              <p:par>
                                <p:cTn id="24" presetID="16" presetClass="entr" presetSubtype="2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2"/>
          </p:nvPr>
        </p:nvSpPr>
        <p:spPr>
          <a:xfrm>
            <a:off x="3563888" y="-2308"/>
            <a:ext cx="5256584" cy="6860307"/>
          </a:xfrm>
        </p:spPr>
        <p:txBody>
          <a:bodyPr>
            <a:noAutofit/>
          </a:bodyPr>
          <a:lstStyle/>
          <a:p>
            <a:pPr marL="0" indent="0" algn="just">
              <a:buNone/>
            </a:pPr>
            <a:r>
              <a:rPr lang="es-MX" sz="4000" b="1" dirty="0" smtClean="0">
                <a:solidFill>
                  <a:schemeClr val="bg1"/>
                </a:solidFill>
                <a:latin typeface="Arial" pitchFamily="34" charset="0"/>
                <a:cs typeface="Arial" pitchFamily="34" charset="0"/>
              </a:rPr>
              <a:t>La </a:t>
            </a:r>
            <a:r>
              <a:rPr lang="es-MX" sz="4000" b="1" dirty="0">
                <a:solidFill>
                  <a:schemeClr val="bg1"/>
                </a:solidFill>
                <a:latin typeface="Arial" pitchFamily="34" charset="0"/>
                <a:cs typeface="Arial" pitchFamily="34" charset="0"/>
              </a:rPr>
              <a:t>Liturgia tiene también sus elementos o componentes externos, que quieren manifestar lo que interiormente </a:t>
            </a:r>
            <a:r>
              <a:rPr lang="es-MX" sz="4000" b="1" dirty="0" smtClean="0">
                <a:solidFill>
                  <a:schemeClr val="bg1"/>
                </a:solidFill>
                <a:latin typeface="Arial" pitchFamily="34" charset="0"/>
                <a:cs typeface="Arial" pitchFamily="34" charset="0"/>
              </a:rPr>
              <a:t>significan.</a:t>
            </a:r>
          </a:p>
          <a:p>
            <a:pPr marL="0" indent="0" algn="just">
              <a:buNone/>
            </a:pPr>
            <a:r>
              <a:rPr lang="es-MX" sz="4000" b="1" dirty="0" smtClean="0">
                <a:solidFill>
                  <a:schemeClr val="bg1"/>
                </a:solidFill>
                <a:latin typeface="Arial" pitchFamily="34" charset="0"/>
                <a:cs typeface="Arial" pitchFamily="34" charset="0"/>
              </a:rPr>
              <a:t>Los </a:t>
            </a:r>
            <a:r>
              <a:rPr lang="es-MX" sz="4000" b="1" dirty="0">
                <a:solidFill>
                  <a:schemeClr val="bg1"/>
                </a:solidFill>
                <a:latin typeface="Arial" pitchFamily="34" charset="0"/>
                <a:cs typeface="Arial" pitchFamily="34" charset="0"/>
              </a:rPr>
              <a:t>gestos externos tienen su contenido y su </a:t>
            </a:r>
            <a:r>
              <a:rPr lang="es-MX" sz="4000" b="1" dirty="0" smtClean="0">
                <a:solidFill>
                  <a:schemeClr val="bg1"/>
                </a:solidFill>
                <a:latin typeface="Arial" pitchFamily="34" charset="0"/>
                <a:cs typeface="Arial" pitchFamily="34" charset="0"/>
              </a:rPr>
              <a:t>sentido.</a:t>
            </a:r>
          </a:p>
        </p:txBody>
      </p:sp>
      <p:pic>
        <p:nvPicPr>
          <p:cNvPr id="6" name="7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03848" cy="6858000"/>
          </a:xfrm>
          <a:prstGeom prst="rect">
            <a:avLst/>
          </a:prstGeom>
        </p:spPr>
      </p:pic>
    </p:spTree>
    <p:extLst>
      <p:ext uri="{BB962C8B-B14F-4D97-AF65-F5344CB8AC3E}">
        <p14:creationId xmlns:p14="http://schemas.microsoft.com/office/powerpoint/2010/main" val="194044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2000"/>
                                        <p:tgtEl>
                                          <p:spTgt spid="3">
                                            <p:txEl>
                                              <p:pRg st="1" end="1"/>
                                            </p:txEl>
                                          </p:spTgt>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2"/>
          </p:nvPr>
        </p:nvSpPr>
        <p:spPr>
          <a:xfrm>
            <a:off x="251520" y="357733"/>
            <a:ext cx="3923928" cy="6167611"/>
          </a:xfrm>
        </p:spPr>
        <p:txBody>
          <a:bodyPr>
            <a:noAutofit/>
          </a:bodyPr>
          <a:lstStyle/>
          <a:p>
            <a:pPr marL="0" indent="0" algn="just">
              <a:buNone/>
            </a:pPr>
            <a:r>
              <a:rPr lang="es-MX" sz="4000" b="1" dirty="0" smtClean="0">
                <a:solidFill>
                  <a:schemeClr val="bg1"/>
                </a:solidFill>
                <a:latin typeface="Arial" pitchFamily="34" charset="0"/>
                <a:cs typeface="Arial" pitchFamily="34" charset="0"/>
              </a:rPr>
              <a:t>Hay </a:t>
            </a:r>
            <a:r>
              <a:rPr lang="es-MX" sz="4000" b="1" dirty="0">
                <a:solidFill>
                  <a:schemeClr val="bg1"/>
                </a:solidFill>
                <a:latin typeface="Arial" pitchFamily="34" charset="0"/>
                <a:cs typeface="Arial" pitchFamily="34" charset="0"/>
              </a:rPr>
              <a:t>que descubrirlo, para que la acción litúrgica no se reduzca a una especie de representación escénica o teatral. </a:t>
            </a:r>
          </a:p>
        </p:txBody>
      </p:sp>
      <p:pic>
        <p:nvPicPr>
          <p:cNvPr id="6" name="7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014" y="0"/>
            <a:ext cx="4572000" cy="6858000"/>
          </a:xfrm>
          <a:prstGeom prst="rect">
            <a:avLst/>
          </a:prstGeom>
        </p:spPr>
      </p:pic>
    </p:spTree>
    <p:extLst>
      <p:ext uri="{BB962C8B-B14F-4D97-AF65-F5344CB8AC3E}">
        <p14:creationId xmlns:p14="http://schemas.microsoft.com/office/powerpoint/2010/main" val="19638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3374"/>
            <a:ext cx="7122023" cy="4711770"/>
          </a:xfrm>
          <a:prstGeom prst="rect">
            <a:avLst/>
          </a:prstGeom>
        </p:spPr>
      </p:pic>
      <p:sp>
        <p:nvSpPr>
          <p:cNvPr id="4" name="2 Marcador de contenido"/>
          <p:cNvSpPr>
            <a:spLocks noGrp="1"/>
          </p:cNvSpPr>
          <p:nvPr>
            <p:ph sz="half" idx="2"/>
          </p:nvPr>
        </p:nvSpPr>
        <p:spPr>
          <a:xfrm>
            <a:off x="1" y="4725144"/>
            <a:ext cx="9143998" cy="2160240"/>
          </a:xfrm>
        </p:spPr>
        <p:txBody>
          <a:bodyPr>
            <a:noAutofit/>
          </a:bodyPr>
          <a:lstStyle/>
          <a:p>
            <a:pPr marL="0" indent="0" algn="just">
              <a:buNone/>
            </a:pPr>
            <a:r>
              <a:rPr lang="es-MX" sz="3600" b="1" dirty="0" smtClean="0">
                <a:solidFill>
                  <a:schemeClr val="bg1"/>
                </a:solidFill>
                <a:latin typeface="Arial" pitchFamily="34" charset="0"/>
                <a:cs typeface="Arial" pitchFamily="34" charset="0"/>
              </a:rPr>
              <a:t>Los </a:t>
            </a:r>
            <a:r>
              <a:rPr lang="es-MX" sz="3600" b="1" dirty="0">
                <a:solidFill>
                  <a:schemeClr val="bg1"/>
                </a:solidFill>
                <a:latin typeface="Arial" pitchFamily="34" charset="0"/>
                <a:cs typeface="Arial" pitchFamily="34" charset="0"/>
              </a:rPr>
              <a:t>signos visibles que usados en la Liturgia fueron escogidos por Cristo o por la Iglesia para significar realidades divinas </a:t>
            </a:r>
            <a:r>
              <a:rPr lang="es-MX" sz="3600" b="1" dirty="0" smtClean="0">
                <a:solidFill>
                  <a:schemeClr val="bg1"/>
                </a:solidFill>
                <a:latin typeface="Arial" pitchFamily="34" charset="0"/>
                <a:cs typeface="Arial" pitchFamily="34" charset="0"/>
              </a:rPr>
              <a:t>invisibles.</a:t>
            </a:r>
          </a:p>
        </p:txBody>
      </p:sp>
    </p:spTree>
    <p:extLst>
      <p:ext uri="{BB962C8B-B14F-4D97-AF65-F5344CB8AC3E}">
        <p14:creationId xmlns:p14="http://schemas.microsoft.com/office/powerpoint/2010/main" val="181988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144" y="3931368"/>
            <a:ext cx="6516216" cy="2954016"/>
          </a:xfrm>
          <a:prstGeom prst="rect">
            <a:avLst/>
          </a:prstGeom>
        </p:spPr>
      </p:pic>
      <p:sp>
        <p:nvSpPr>
          <p:cNvPr id="4" name="2 Marcador de contenido"/>
          <p:cNvSpPr>
            <a:spLocks noGrp="1"/>
          </p:cNvSpPr>
          <p:nvPr>
            <p:ph sz="half" idx="2"/>
          </p:nvPr>
        </p:nvSpPr>
        <p:spPr>
          <a:xfrm>
            <a:off x="0" y="-27384"/>
            <a:ext cx="9144000" cy="3960440"/>
          </a:xfrm>
        </p:spPr>
        <p:txBody>
          <a:bodyPr>
            <a:noAutofit/>
          </a:bodyPr>
          <a:lstStyle/>
          <a:p>
            <a:pPr marL="0" indent="0" algn="just">
              <a:buNone/>
            </a:pPr>
            <a:r>
              <a:rPr lang="es-MX" sz="3600" b="1" dirty="0" smtClean="0">
                <a:solidFill>
                  <a:schemeClr val="bg1"/>
                </a:solidFill>
                <a:latin typeface="Arial" pitchFamily="34" charset="0"/>
                <a:cs typeface="Arial" pitchFamily="34" charset="0"/>
              </a:rPr>
              <a:t>Por </a:t>
            </a:r>
            <a:r>
              <a:rPr lang="es-MX" sz="3600" b="1" dirty="0">
                <a:solidFill>
                  <a:schemeClr val="bg1"/>
                </a:solidFill>
                <a:latin typeface="Arial" pitchFamily="34" charset="0"/>
                <a:cs typeface="Arial" pitchFamily="34" charset="0"/>
              </a:rPr>
              <a:t>tanto, no sólo cuando se lee “lo que se ha escrito para nuestra enseñanza”, sino también cuando la Iglesia ora, canta o actúa, la fe de los asistentes se alimenta y sus almas se elevan hacia Dios a fin de tributarle un culto racional y recibir abundantes gracias </a:t>
            </a:r>
            <a:r>
              <a:rPr lang="es-MX" sz="2400" b="1" dirty="0" smtClean="0">
                <a:solidFill>
                  <a:schemeClr val="bg1"/>
                </a:solidFill>
                <a:latin typeface="Arial" pitchFamily="34" charset="0"/>
                <a:cs typeface="Arial" pitchFamily="34" charset="0"/>
              </a:rPr>
              <a:t>(</a:t>
            </a:r>
            <a:r>
              <a:rPr lang="es-MX" sz="2400" b="1" dirty="0">
                <a:solidFill>
                  <a:schemeClr val="bg1"/>
                </a:solidFill>
                <a:latin typeface="Arial" pitchFamily="34" charset="0"/>
                <a:cs typeface="Arial" pitchFamily="34" charset="0"/>
              </a:rPr>
              <a:t>SC 33</a:t>
            </a:r>
            <a:r>
              <a:rPr lang="es-MX" sz="2400" b="1" dirty="0" smtClean="0">
                <a:solidFill>
                  <a:schemeClr val="bg1"/>
                </a:solidFill>
                <a:latin typeface="Arial" pitchFamily="34" charset="0"/>
                <a:cs typeface="Arial" pitchFamily="34" charset="0"/>
              </a:rPr>
              <a:t>)</a:t>
            </a:r>
            <a:endParaRPr lang="es-MX"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7702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730" y="6932"/>
            <a:ext cx="2703766" cy="6851068"/>
          </a:xfrm>
          <a:prstGeom prst="rect">
            <a:avLst/>
          </a:prstGeom>
        </p:spPr>
      </p:pic>
      <p:sp>
        <p:nvSpPr>
          <p:cNvPr id="4" name="2 Marcador de contenido"/>
          <p:cNvSpPr>
            <a:spLocks noGrp="1"/>
          </p:cNvSpPr>
          <p:nvPr>
            <p:ph sz="half" idx="2"/>
          </p:nvPr>
        </p:nvSpPr>
        <p:spPr>
          <a:xfrm>
            <a:off x="348184" y="0"/>
            <a:ext cx="5663976" cy="6885384"/>
          </a:xfrm>
        </p:spPr>
        <p:txBody>
          <a:bodyPr>
            <a:noAutofit/>
          </a:bodyPr>
          <a:lstStyle/>
          <a:p>
            <a:pPr marL="0" indent="0" algn="just">
              <a:buNone/>
            </a:pPr>
            <a:r>
              <a:rPr lang="es-MX" sz="4000" b="1" dirty="0" smtClean="0">
                <a:solidFill>
                  <a:schemeClr val="bg1"/>
                </a:solidFill>
                <a:latin typeface="Arial" pitchFamily="34" charset="0"/>
                <a:cs typeface="Arial" pitchFamily="34" charset="0"/>
              </a:rPr>
              <a:t>Los </a:t>
            </a:r>
            <a:r>
              <a:rPr lang="es-MX" sz="4000" b="1" dirty="0">
                <a:solidFill>
                  <a:schemeClr val="bg1"/>
                </a:solidFill>
                <a:latin typeface="Arial" pitchFamily="34" charset="0"/>
                <a:cs typeface="Arial" pitchFamily="34" charset="0"/>
              </a:rPr>
              <a:t>ritos deben resplandecer con una noble sencillez; ser breves, claros, evitando las repeticiones inútiles; adaptadas a los fieles</a:t>
            </a:r>
            <a:r>
              <a:rPr lang="es-MX" sz="4000" b="1" dirty="0" smtClean="0">
                <a:solidFill>
                  <a:schemeClr val="bg1"/>
                </a:solidFill>
                <a:latin typeface="Arial" pitchFamily="34" charset="0"/>
                <a:cs typeface="Arial" pitchFamily="34" charset="0"/>
              </a:rPr>
              <a:t>.</a:t>
            </a:r>
          </a:p>
          <a:p>
            <a:pPr marL="0" indent="0" algn="just">
              <a:buNone/>
            </a:pPr>
            <a:r>
              <a:rPr lang="es-MX" sz="4000" b="1" dirty="0" smtClean="0">
                <a:solidFill>
                  <a:schemeClr val="bg1"/>
                </a:solidFill>
                <a:latin typeface="Arial" pitchFamily="34" charset="0"/>
                <a:cs typeface="Arial" pitchFamily="34" charset="0"/>
              </a:rPr>
              <a:t>En </a:t>
            </a:r>
            <a:r>
              <a:rPr lang="es-MX" sz="4000" b="1" dirty="0">
                <a:solidFill>
                  <a:schemeClr val="bg1"/>
                </a:solidFill>
                <a:latin typeface="Arial" pitchFamily="34" charset="0"/>
                <a:cs typeface="Arial" pitchFamily="34" charset="0"/>
              </a:rPr>
              <a:t>general, no deben tener necesidad de explicaciones </a:t>
            </a:r>
            <a:r>
              <a:rPr lang="es-MX" sz="3600" b="1" dirty="0">
                <a:solidFill>
                  <a:schemeClr val="bg1"/>
                </a:solidFill>
                <a:latin typeface="Arial" pitchFamily="34" charset="0"/>
                <a:cs typeface="Arial" pitchFamily="34" charset="0"/>
              </a:rPr>
              <a:t>(SC 34).</a:t>
            </a:r>
          </a:p>
        </p:txBody>
      </p:sp>
    </p:spTree>
    <p:extLst>
      <p:ext uri="{BB962C8B-B14F-4D97-AF65-F5344CB8AC3E}">
        <p14:creationId xmlns:p14="http://schemas.microsoft.com/office/powerpoint/2010/main" val="5572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out)">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7" y="0"/>
            <a:ext cx="3046065" cy="6858000"/>
          </a:xfrm>
          <a:prstGeom prst="rect">
            <a:avLst/>
          </a:prstGeom>
        </p:spPr>
      </p:pic>
      <p:sp>
        <p:nvSpPr>
          <p:cNvPr id="4" name="2 Marcador de contenido"/>
          <p:cNvSpPr>
            <a:spLocks noGrp="1"/>
          </p:cNvSpPr>
          <p:nvPr>
            <p:ph sz="half" idx="2"/>
          </p:nvPr>
        </p:nvSpPr>
        <p:spPr>
          <a:xfrm>
            <a:off x="3059832" y="0"/>
            <a:ext cx="6048672" cy="6885384"/>
          </a:xfrm>
        </p:spPr>
        <p:txBody>
          <a:bodyPr>
            <a:noAutofit/>
          </a:bodyPr>
          <a:lstStyle/>
          <a:p>
            <a:pPr marL="0" indent="0" algn="just">
              <a:buNone/>
            </a:pPr>
            <a:r>
              <a:rPr lang="es-MX" sz="3200" b="1" dirty="0">
                <a:solidFill>
                  <a:srgbClr val="FFC000"/>
                </a:solidFill>
                <a:latin typeface="Arial" pitchFamily="34" charset="0"/>
                <a:cs typeface="Arial" pitchFamily="34" charset="0"/>
              </a:rPr>
              <a:t>Signos, símbolos y ritos</a:t>
            </a:r>
          </a:p>
          <a:p>
            <a:pPr marL="0" indent="0" algn="just">
              <a:buNone/>
            </a:pPr>
            <a:r>
              <a:rPr lang="es-MX" sz="3200" b="1" dirty="0">
                <a:solidFill>
                  <a:schemeClr val="bg1"/>
                </a:solidFill>
                <a:latin typeface="Arial" pitchFamily="34" charset="0"/>
                <a:cs typeface="Arial" pitchFamily="34" charset="0"/>
              </a:rPr>
              <a:t>El signo es un elemento sensible cuya finalidad es manifestar un contenido.</a:t>
            </a:r>
          </a:p>
          <a:p>
            <a:pPr marL="0" indent="0" algn="just">
              <a:buNone/>
            </a:pPr>
            <a:r>
              <a:rPr lang="es-MX" sz="3200" b="1" dirty="0">
                <a:solidFill>
                  <a:schemeClr val="bg1"/>
                </a:solidFill>
                <a:latin typeface="Arial" pitchFamily="34" charset="0"/>
                <a:cs typeface="Arial" pitchFamily="34" charset="0"/>
              </a:rPr>
              <a:t>En todo signo se dan dos aspectos:</a:t>
            </a:r>
          </a:p>
          <a:p>
            <a:pPr algn="just"/>
            <a:r>
              <a:rPr lang="es-MX" sz="3200" b="1" dirty="0" smtClean="0">
                <a:solidFill>
                  <a:schemeClr val="bg1"/>
                </a:solidFill>
                <a:latin typeface="Arial" pitchFamily="34" charset="0"/>
                <a:cs typeface="Arial" pitchFamily="34" charset="0"/>
              </a:rPr>
              <a:t>el </a:t>
            </a:r>
            <a:r>
              <a:rPr lang="es-MX" sz="3200" b="1" dirty="0">
                <a:solidFill>
                  <a:schemeClr val="bg1"/>
                </a:solidFill>
                <a:latin typeface="Arial" pitchFamily="34" charset="0"/>
                <a:cs typeface="Arial" pitchFamily="34" charset="0"/>
              </a:rPr>
              <a:t>significante, que es lo que se ve, lo que se oye, lo que se percibe por medio de los sentidos y</a:t>
            </a:r>
          </a:p>
          <a:p>
            <a:pPr algn="just"/>
            <a:r>
              <a:rPr lang="es-MX" sz="3200" b="1" dirty="0" smtClean="0">
                <a:solidFill>
                  <a:schemeClr val="bg1"/>
                </a:solidFill>
                <a:latin typeface="Arial" pitchFamily="34" charset="0"/>
                <a:cs typeface="Arial" pitchFamily="34" charset="0"/>
              </a:rPr>
              <a:t>el </a:t>
            </a:r>
            <a:r>
              <a:rPr lang="es-MX" sz="3200" b="1" dirty="0">
                <a:solidFill>
                  <a:schemeClr val="bg1"/>
                </a:solidFill>
                <a:latin typeface="Arial" pitchFamily="34" charset="0"/>
                <a:cs typeface="Arial" pitchFamily="34" charset="0"/>
              </a:rPr>
              <a:t>significado, o lo que se quiere decir o manifestar con el gesto.</a:t>
            </a:r>
          </a:p>
        </p:txBody>
      </p:sp>
    </p:spTree>
    <p:extLst>
      <p:ext uri="{BB962C8B-B14F-4D97-AF65-F5344CB8AC3E}">
        <p14:creationId xmlns:p14="http://schemas.microsoft.com/office/powerpoint/2010/main" val="2479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out)">
                                      <p:cBhvr>
                                        <p:cTn id="11" dur="2000"/>
                                        <p:tgtEl>
                                          <p:spTgt spid="4">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out)">
                                      <p:cBhvr>
                                        <p:cTn id="15" dur="2000"/>
                                        <p:tgtEl>
                                          <p:spTgt spid="4">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amond(out)">
                                      <p:cBhvr>
                                        <p:cTn id="19" dur="2000"/>
                                        <p:tgtEl>
                                          <p:spTgt spid="4">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amond(out)">
                                      <p:cBhvr>
                                        <p:cTn id="23" dur="2000"/>
                                        <p:tgtEl>
                                          <p:spTgt spid="4">
                                            <p:txEl>
                                              <p:pRg st="3" end="3"/>
                                            </p:txEl>
                                          </p:spTgt>
                                        </p:tgtEl>
                                      </p:cBhvr>
                                    </p:animEffect>
                                  </p:childTnLst>
                                </p:cTn>
                              </p:par>
                            </p:childTnLst>
                          </p:cTn>
                        </p:par>
                        <p:par>
                          <p:cTn id="24" fill="hold">
                            <p:stCondLst>
                              <p:cond delay="10000"/>
                            </p:stCondLst>
                            <p:childTnLst>
                              <p:par>
                                <p:cTn id="25" presetID="8" presetClass="entr" presetSubtype="32"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out)">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250" r="20907"/>
          <a:stretch/>
        </p:blipFill>
        <p:spPr>
          <a:xfrm>
            <a:off x="3008187" y="1116"/>
            <a:ext cx="6100317" cy="6856884"/>
          </a:xfrm>
        </p:spPr>
      </p:pic>
      <p:sp>
        <p:nvSpPr>
          <p:cNvPr id="3" name="2 Marcador de contenido"/>
          <p:cNvSpPr>
            <a:spLocks noGrp="1"/>
          </p:cNvSpPr>
          <p:nvPr>
            <p:ph sz="half" idx="2"/>
          </p:nvPr>
        </p:nvSpPr>
        <p:spPr>
          <a:xfrm>
            <a:off x="0" y="44624"/>
            <a:ext cx="9144000" cy="792088"/>
          </a:xfrm>
        </p:spPr>
        <p:txBody>
          <a:bodyPr>
            <a:noAutofit/>
          </a:bodyPr>
          <a:lstStyle/>
          <a:p>
            <a:pPr marL="0" indent="0" algn="ctr">
              <a:buNone/>
            </a:pPr>
            <a:r>
              <a:rPr lang="es-MX" sz="4000" b="1" dirty="0" smtClean="0">
                <a:solidFill>
                  <a:srgbClr val="FFC000"/>
                </a:solidFill>
                <a:latin typeface="Arial" pitchFamily="34" charset="0"/>
                <a:cs typeface="Arial" pitchFamily="34" charset="0"/>
              </a:rPr>
              <a:t>El  simbolismo  en  los </a:t>
            </a:r>
            <a:r>
              <a:rPr lang="es-MX" sz="4000" b="1" dirty="0">
                <a:solidFill>
                  <a:srgbClr val="FFC000"/>
                </a:solidFill>
                <a:latin typeface="Arial" pitchFamily="34" charset="0"/>
                <a:cs typeface="Arial" pitchFamily="34" charset="0"/>
              </a:rPr>
              <a:t>sacramentos</a:t>
            </a:r>
            <a:r>
              <a:rPr lang="es-MX" sz="4000" b="1" dirty="0" smtClean="0">
                <a:solidFill>
                  <a:srgbClr val="FFC000"/>
                </a:solidFill>
                <a:latin typeface="Arial" pitchFamily="34" charset="0"/>
                <a:cs typeface="Arial" pitchFamily="34" charset="0"/>
              </a:rPr>
              <a:t>.</a:t>
            </a:r>
            <a:endParaRPr lang="es-MX" sz="4000" b="1" dirty="0">
              <a:solidFill>
                <a:srgbClr val="FFC000"/>
              </a:solidFill>
              <a:latin typeface="Arial" pitchFamily="34" charset="0"/>
              <a:cs typeface="Arial" pitchFamily="34" charset="0"/>
            </a:endParaRPr>
          </a:p>
        </p:txBody>
      </p:sp>
      <p:sp>
        <p:nvSpPr>
          <p:cNvPr id="4" name="2 Marcador de contenido"/>
          <p:cNvSpPr txBox="1">
            <a:spLocks/>
          </p:cNvSpPr>
          <p:nvPr/>
        </p:nvSpPr>
        <p:spPr>
          <a:xfrm>
            <a:off x="0" y="764704"/>
            <a:ext cx="3059832" cy="609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Font typeface="Arial" pitchFamily="34" charset="0"/>
              <a:buNone/>
            </a:pPr>
            <a:r>
              <a:rPr lang="es-MX" sz="3600" b="1" dirty="0" smtClean="0">
                <a:solidFill>
                  <a:schemeClr val="bg1"/>
                </a:solidFill>
                <a:latin typeface="Arial" pitchFamily="34" charset="0"/>
                <a:cs typeface="Arial" pitchFamily="34" charset="0"/>
              </a:rPr>
              <a:t>La Liturgia se sirve de signos y de símbolos.</a:t>
            </a:r>
          </a:p>
          <a:p>
            <a:pPr marL="0" indent="0" algn="just">
              <a:buFont typeface="Arial" pitchFamily="34" charset="0"/>
              <a:buNone/>
            </a:pPr>
            <a:r>
              <a:rPr lang="es-MX" sz="3600" b="1" dirty="0" smtClean="0">
                <a:solidFill>
                  <a:schemeClr val="bg1"/>
                </a:solidFill>
                <a:latin typeface="Arial" pitchFamily="34" charset="0"/>
                <a:cs typeface="Arial" pitchFamily="34" charset="0"/>
              </a:rPr>
              <a:t>Los signos son eficaces, es decir, realizan lo que significan.</a:t>
            </a:r>
          </a:p>
        </p:txBody>
      </p:sp>
    </p:spTree>
    <p:extLst>
      <p:ext uri="{BB962C8B-B14F-4D97-AF65-F5344CB8AC3E}">
        <p14:creationId xmlns:p14="http://schemas.microsoft.com/office/powerpoint/2010/main" val="3752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amond(out)">
                                      <p:cBhvr>
                                        <p:cTn id="15" dur="2000"/>
                                        <p:tgtEl>
                                          <p:spTgt spid="4">
                                            <p:txEl>
                                              <p:pRg st="0" end="0"/>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diamond(out)">
                                      <p:cBhvr>
                                        <p:cTn id="1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124" r="14467"/>
          <a:stretch/>
        </p:blipFill>
        <p:spPr>
          <a:xfrm>
            <a:off x="4772024" y="0"/>
            <a:ext cx="4363939" cy="6858000"/>
          </a:xfrm>
        </p:spPr>
      </p:pic>
      <p:sp>
        <p:nvSpPr>
          <p:cNvPr id="3" name="2 Marcador de contenido"/>
          <p:cNvSpPr>
            <a:spLocks noGrp="1"/>
          </p:cNvSpPr>
          <p:nvPr>
            <p:ph sz="half" idx="2"/>
          </p:nvPr>
        </p:nvSpPr>
        <p:spPr>
          <a:xfrm>
            <a:off x="0" y="44624"/>
            <a:ext cx="4572000" cy="6813376"/>
          </a:xfrm>
        </p:spPr>
        <p:txBody>
          <a:bodyPr>
            <a:noAutofit/>
          </a:bodyPr>
          <a:lstStyle/>
          <a:p>
            <a:pPr marL="0" indent="0" algn="just">
              <a:buNone/>
            </a:pPr>
            <a:r>
              <a:rPr lang="es-MX" sz="3000" b="1" dirty="0" smtClean="0">
                <a:solidFill>
                  <a:schemeClr val="bg1"/>
                </a:solidFill>
                <a:latin typeface="Arial" pitchFamily="34" charset="0"/>
                <a:cs typeface="Arial" pitchFamily="34" charset="0"/>
              </a:rPr>
              <a:t>Los </a:t>
            </a:r>
            <a:r>
              <a:rPr lang="es-MX" sz="3000" b="1" dirty="0">
                <a:solidFill>
                  <a:schemeClr val="bg1"/>
                </a:solidFill>
                <a:latin typeface="Arial" pitchFamily="34" charset="0"/>
                <a:cs typeface="Arial" pitchFamily="34" charset="0"/>
              </a:rPr>
              <a:t>sacramentos están llenos de símbolos y de </a:t>
            </a:r>
            <a:r>
              <a:rPr lang="es-MX" sz="3000" b="1" dirty="0" smtClean="0">
                <a:solidFill>
                  <a:schemeClr val="bg1"/>
                </a:solidFill>
                <a:latin typeface="Arial" pitchFamily="34" charset="0"/>
                <a:cs typeface="Arial" pitchFamily="34" charset="0"/>
              </a:rPr>
              <a:t>signos.</a:t>
            </a:r>
          </a:p>
          <a:p>
            <a:pPr marL="0" indent="0" algn="just">
              <a:buNone/>
            </a:pPr>
            <a:r>
              <a:rPr lang="es-MX" sz="3000" b="1" dirty="0" smtClean="0">
                <a:solidFill>
                  <a:schemeClr val="bg1"/>
                </a:solidFill>
                <a:latin typeface="Arial" pitchFamily="34" charset="0"/>
                <a:cs typeface="Arial" pitchFamily="34" charset="0"/>
              </a:rPr>
              <a:t>Por </a:t>
            </a:r>
            <a:r>
              <a:rPr lang="es-MX" sz="3000" b="1" dirty="0">
                <a:solidFill>
                  <a:schemeClr val="bg1"/>
                </a:solidFill>
                <a:latin typeface="Arial" pitchFamily="34" charset="0"/>
                <a:cs typeface="Arial" pitchFamily="34" charset="0"/>
              </a:rPr>
              <a:t>ejemplo: el agua del bautismo, por la eficacia de la Liturgia, que le viene del mismo Jesucristo, lava y purifica al que lo </a:t>
            </a:r>
            <a:r>
              <a:rPr lang="es-MX" sz="3000" b="1" dirty="0" smtClean="0">
                <a:solidFill>
                  <a:schemeClr val="bg1"/>
                </a:solidFill>
                <a:latin typeface="Arial" pitchFamily="34" charset="0"/>
                <a:cs typeface="Arial" pitchFamily="34" charset="0"/>
              </a:rPr>
              <a:t>recibe.</a:t>
            </a:r>
          </a:p>
          <a:p>
            <a:pPr marL="0" indent="0" algn="just">
              <a:buNone/>
            </a:pPr>
            <a:r>
              <a:rPr lang="es-MX" sz="3000" b="1" dirty="0" smtClean="0">
                <a:solidFill>
                  <a:schemeClr val="bg1"/>
                </a:solidFill>
                <a:latin typeface="Arial" pitchFamily="34" charset="0"/>
                <a:cs typeface="Arial" pitchFamily="34" charset="0"/>
              </a:rPr>
              <a:t>En </a:t>
            </a:r>
            <a:r>
              <a:rPr lang="es-MX" sz="3000" b="1" dirty="0">
                <a:solidFill>
                  <a:schemeClr val="bg1"/>
                </a:solidFill>
                <a:latin typeface="Arial" pitchFamily="34" charset="0"/>
                <a:cs typeface="Arial" pitchFamily="34" charset="0"/>
              </a:rPr>
              <a:t>la celebración de los sacramentos, la realidad de la salvación se hace presente a través de los símbolos</a:t>
            </a:r>
          </a:p>
        </p:txBody>
      </p:sp>
    </p:spTree>
    <p:extLst>
      <p:ext uri="{BB962C8B-B14F-4D97-AF65-F5344CB8AC3E}">
        <p14:creationId xmlns:p14="http://schemas.microsoft.com/office/powerpoint/2010/main" val="29250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1520" y="188640"/>
            <a:ext cx="3510390" cy="4680520"/>
          </a:xfrm>
        </p:spPr>
      </p:pic>
      <p:sp>
        <p:nvSpPr>
          <p:cNvPr id="3" name="2 Marcador de contenido"/>
          <p:cNvSpPr>
            <a:spLocks noGrp="1"/>
          </p:cNvSpPr>
          <p:nvPr>
            <p:ph sz="half" idx="2"/>
          </p:nvPr>
        </p:nvSpPr>
        <p:spPr>
          <a:xfrm>
            <a:off x="251520" y="4797152"/>
            <a:ext cx="8640960" cy="2060848"/>
          </a:xfrm>
        </p:spPr>
        <p:txBody>
          <a:bodyPr>
            <a:noAutofit/>
          </a:bodyPr>
          <a:lstStyle/>
          <a:p>
            <a:pPr marL="0" indent="0" algn="just">
              <a:buNone/>
            </a:pPr>
            <a:r>
              <a:rPr lang="es-MX" sz="3200" dirty="0" smtClean="0">
                <a:solidFill>
                  <a:schemeClr val="bg1"/>
                </a:solidFill>
                <a:latin typeface="Arial" pitchFamily="34" charset="0"/>
                <a:cs typeface="Arial" pitchFamily="34" charset="0"/>
              </a:rPr>
              <a:t>Se han dado casos de sacerdotes que sin la previa autorización han dañado el patrimonio artístico al mandar restaurar imágenes con personas incompetentes.</a:t>
            </a:r>
            <a:endParaRPr lang="es-MX" sz="2400" dirty="0" smtClean="0">
              <a:solidFill>
                <a:schemeClr val="bg1"/>
              </a:solidFill>
              <a:latin typeface="Arial" pitchFamily="34" charset="0"/>
              <a:cs typeface="Arial" pitchFamily="34" charset="0"/>
            </a:endParaRPr>
          </a:p>
        </p:txBody>
      </p:sp>
      <p:pic>
        <p:nvPicPr>
          <p:cNvPr id="4" name="7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3086" y="188640"/>
            <a:ext cx="4349394" cy="4680520"/>
          </a:xfrm>
          <a:prstGeom prst="rect">
            <a:avLst/>
          </a:prstGeom>
        </p:spPr>
      </p:pic>
    </p:spTree>
    <p:extLst>
      <p:ext uri="{BB962C8B-B14F-4D97-AF65-F5344CB8AC3E}">
        <p14:creationId xmlns:p14="http://schemas.microsoft.com/office/powerpoint/2010/main" val="36622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0946" r="47896"/>
          <a:stretch/>
        </p:blipFill>
        <p:spPr>
          <a:xfrm>
            <a:off x="0" y="629399"/>
            <a:ext cx="1626457" cy="6232230"/>
          </a:xfrm>
        </p:spPr>
      </p:pic>
      <p:sp>
        <p:nvSpPr>
          <p:cNvPr id="3" name="2 Marcador de contenido"/>
          <p:cNvSpPr>
            <a:spLocks noGrp="1"/>
          </p:cNvSpPr>
          <p:nvPr>
            <p:ph sz="half" idx="2"/>
          </p:nvPr>
        </p:nvSpPr>
        <p:spPr>
          <a:xfrm>
            <a:off x="1619672" y="836712"/>
            <a:ext cx="7488832" cy="6021288"/>
          </a:xfrm>
        </p:spPr>
        <p:txBody>
          <a:bodyPr numCol="2">
            <a:noAutofit/>
          </a:bodyPr>
          <a:lstStyle/>
          <a:p>
            <a:pPr marL="0" indent="0" algn="just">
              <a:buNone/>
            </a:pPr>
            <a:r>
              <a:rPr lang="es-MX" sz="1900" dirty="0" smtClean="0">
                <a:solidFill>
                  <a:schemeClr val="bg1"/>
                </a:solidFill>
                <a:latin typeface="Arial" pitchFamily="34" charset="0"/>
                <a:cs typeface="Arial" pitchFamily="34" charset="0"/>
              </a:rPr>
              <a:t>Cristo</a:t>
            </a:r>
            <a:r>
              <a:rPr lang="es-MX" sz="1900" dirty="0">
                <a:solidFill>
                  <a:schemeClr val="bg1"/>
                </a:solidFill>
                <a:latin typeface="Arial" pitchFamily="34" charset="0"/>
                <a:cs typeface="Arial" pitchFamily="34" charset="0"/>
              </a:rPr>
              <a:t>, Ayer y Cristo hoy,</a:t>
            </a:r>
          </a:p>
          <a:p>
            <a:pPr marL="0" indent="0" algn="just">
              <a:buNone/>
            </a:pPr>
            <a:r>
              <a:rPr lang="es-MX" sz="1900" dirty="0">
                <a:solidFill>
                  <a:schemeClr val="bg1"/>
                </a:solidFill>
                <a:latin typeface="Arial" pitchFamily="34" charset="0"/>
                <a:cs typeface="Arial" pitchFamily="34" charset="0"/>
              </a:rPr>
              <a:t>Cristo siempre será el Señor,</a:t>
            </a:r>
          </a:p>
          <a:p>
            <a:pPr marL="0" indent="0" algn="just">
              <a:buNone/>
            </a:pPr>
            <a:r>
              <a:rPr lang="es-MX" sz="1900" dirty="0">
                <a:solidFill>
                  <a:schemeClr val="bg1"/>
                </a:solidFill>
                <a:latin typeface="Arial" pitchFamily="34" charset="0"/>
                <a:cs typeface="Arial" pitchFamily="34" charset="0"/>
              </a:rPr>
              <a:t>tú eres Dios y eres amor,</a:t>
            </a:r>
          </a:p>
          <a:p>
            <a:pPr marL="0" indent="0" algn="just">
              <a:buNone/>
            </a:pPr>
            <a:r>
              <a:rPr lang="es-MX" sz="1900" dirty="0">
                <a:solidFill>
                  <a:schemeClr val="bg1"/>
                </a:solidFill>
                <a:latin typeface="Arial" pitchFamily="34" charset="0"/>
                <a:cs typeface="Arial" pitchFamily="34" charset="0"/>
              </a:rPr>
              <a:t>me has llamado: aquí estoy.</a:t>
            </a:r>
          </a:p>
          <a:p>
            <a:pPr marL="0" indent="0" algn="just">
              <a:buNone/>
            </a:pPr>
            <a:endParaRPr lang="es-MX" sz="1900" dirty="0">
              <a:solidFill>
                <a:schemeClr val="bg1"/>
              </a:solidFill>
              <a:latin typeface="Arial" pitchFamily="34" charset="0"/>
              <a:cs typeface="Arial" pitchFamily="34" charset="0"/>
            </a:endParaRPr>
          </a:p>
          <a:p>
            <a:pPr marL="0" indent="0" algn="just">
              <a:buNone/>
            </a:pPr>
            <a:r>
              <a:rPr lang="es-MX" sz="1900" dirty="0">
                <a:solidFill>
                  <a:schemeClr val="bg1"/>
                </a:solidFill>
                <a:latin typeface="Arial" pitchFamily="34" charset="0"/>
                <a:cs typeface="Arial" pitchFamily="34" charset="0"/>
              </a:rPr>
              <a:t>Gloria al Señor: vamos a él,</a:t>
            </a:r>
          </a:p>
          <a:p>
            <a:pPr marL="0" indent="0" algn="just">
              <a:buNone/>
            </a:pPr>
            <a:r>
              <a:rPr lang="es-MX" sz="1900" dirty="0">
                <a:solidFill>
                  <a:schemeClr val="bg1"/>
                </a:solidFill>
                <a:latin typeface="Arial" pitchFamily="34" charset="0"/>
                <a:cs typeface="Arial" pitchFamily="34" charset="0"/>
              </a:rPr>
              <a:t>a sus promesas siempre fiel,</a:t>
            </a:r>
          </a:p>
          <a:p>
            <a:pPr marL="0" indent="0" algn="just">
              <a:buNone/>
            </a:pPr>
            <a:r>
              <a:rPr lang="es-MX" sz="1900" dirty="0">
                <a:solidFill>
                  <a:schemeClr val="bg1"/>
                </a:solidFill>
                <a:latin typeface="Arial" pitchFamily="34" charset="0"/>
                <a:cs typeface="Arial" pitchFamily="34" charset="0"/>
              </a:rPr>
              <a:t>siempre dispuesto a perdonar,</a:t>
            </a:r>
          </a:p>
          <a:p>
            <a:pPr marL="0" indent="0" algn="just">
              <a:buNone/>
            </a:pPr>
            <a:r>
              <a:rPr lang="es-MX" sz="1900" dirty="0">
                <a:solidFill>
                  <a:schemeClr val="bg1"/>
                </a:solidFill>
                <a:latin typeface="Arial" pitchFamily="34" charset="0"/>
                <a:cs typeface="Arial" pitchFamily="34" charset="0"/>
              </a:rPr>
              <a:t>sin medida su amor nos das:</a:t>
            </a:r>
          </a:p>
          <a:p>
            <a:pPr marL="0" indent="0" algn="just">
              <a:buNone/>
            </a:pPr>
            <a:r>
              <a:rPr lang="es-MX" sz="1900" dirty="0">
                <a:solidFill>
                  <a:schemeClr val="bg1"/>
                </a:solidFill>
                <a:latin typeface="Arial" pitchFamily="34" charset="0"/>
                <a:cs typeface="Arial" pitchFamily="34" charset="0"/>
              </a:rPr>
              <a:t>¡Amén, aleluya!</a:t>
            </a:r>
          </a:p>
          <a:p>
            <a:pPr marL="0" indent="0" algn="just">
              <a:buNone/>
            </a:pPr>
            <a:endParaRPr lang="es-MX" sz="1900" dirty="0">
              <a:solidFill>
                <a:schemeClr val="bg1"/>
              </a:solidFill>
              <a:latin typeface="Arial" pitchFamily="34" charset="0"/>
              <a:cs typeface="Arial" pitchFamily="34" charset="0"/>
            </a:endParaRPr>
          </a:p>
          <a:p>
            <a:pPr marL="0" indent="0" algn="just">
              <a:buNone/>
            </a:pPr>
            <a:r>
              <a:rPr lang="es-MX" sz="1900" dirty="0">
                <a:solidFill>
                  <a:schemeClr val="bg1"/>
                </a:solidFill>
                <a:latin typeface="Arial" pitchFamily="34" charset="0"/>
                <a:cs typeface="Arial" pitchFamily="34" charset="0"/>
              </a:rPr>
              <a:t>Gloria al Señor: en </a:t>
            </a:r>
            <a:r>
              <a:rPr lang="es-MX" sz="1900" dirty="0" err="1">
                <a:solidFill>
                  <a:schemeClr val="bg1"/>
                </a:solidFill>
                <a:latin typeface="Arial" pitchFamily="34" charset="0"/>
                <a:cs typeface="Arial" pitchFamily="34" charset="0"/>
              </a:rPr>
              <a:t>Nazareth</a:t>
            </a:r>
            <a:r>
              <a:rPr lang="es-MX" sz="1900" dirty="0">
                <a:solidFill>
                  <a:schemeClr val="bg1"/>
                </a:solidFill>
                <a:latin typeface="Arial" pitchFamily="34" charset="0"/>
                <a:cs typeface="Arial" pitchFamily="34" charset="0"/>
              </a:rPr>
              <a:t>,</a:t>
            </a:r>
          </a:p>
          <a:p>
            <a:pPr marL="0" indent="0" algn="just">
              <a:buNone/>
            </a:pPr>
            <a:r>
              <a:rPr lang="es-MX" sz="1900" dirty="0">
                <a:solidFill>
                  <a:schemeClr val="bg1"/>
                </a:solidFill>
                <a:latin typeface="Arial" pitchFamily="34" charset="0"/>
                <a:cs typeface="Arial" pitchFamily="34" charset="0"/>
              </a:rPr>
              <a:t>humilde obrero del taller,</a:t>
            </a:r>
          </a:p>
          <a:p>
            <a:pPr marL="0" indent="0" algn="just">
              <a:buNone/>
            </a:pPr>
            <a:r>
              <a:rPr lang="es-MX" sz="1900" dirty="0">
                <a:solidFill>
                  <a:schemeClr val="bg1"/>
                </a:solidFill>
                <a:latin typeface="Arial" pitchFamily="34" charset="0"/>
                <a:cs typeface="Arial" pitchFamily="34" charset="0"/>
              </a:rPr>
              <a:t>luz que en la sombra brilla ya,</a:t>
            </a:r>
          </a:p>
          <a:p>
            <a:pPr marL="0" indent="0" algn="just">
              <a:buNone/>
            </a:pPr>
            <a:r>
              <a:rPr lang="es-MX" sz="1900" dirty="0">
                <a:solidFill>
                  <a:schemeClr val="bg1"/>
                </a:solidFill>
                <a:latin typeface="Arial" pitchFamily="34" charset="0"/>
                <a:cs typeface="Arial" pitchFamily="34" charset="0"/>
              </a:rPr>
              <a:t>sin medida su amor:</a:t>
            </a:r>
          </a:p>
          <a:p>
            <a:pPr marL="0" indent="0" algn="just">
              <a:buNone/>
            </a:pPr>
            <a:r>
              <a:rPr lang="es-MX" sz="1900" dirty="0">
                <a:solidFill>
                  <a:schemeClr val="bg1"/>
                </a:solidFill>
                <a:latin typeface="Arial" pitchFamily="34" charset="0"/>
                <a:cs typeface="Arial" pitchFamily="34" charset="0"/>
              </a:rPr>
              <a:t>¡Amén, aleluya!</a:t>
            </a:r>
          </a:p>
          <a:p>
            <a:pPr marL="0" indent="0" algn="just">
              <a:buNone/>
            </a:pPr>
            <a:endParaRPr lang="es-ES" sz="1900" dirty="0" smtClean="0">
              <a:solidFill>
                <a:schemeClr val="bg1"/>
              </a:solidFill>
              <a:latin typeface="Arial" pitchFamily="34" charset="0"/>
              <a:cs typeface="Arial" pitchFamily="34" charset="0"/>
            </a:endParaRPr>
          </a:p>
          <a:p>
            <a:pPr marL="0" indent="0" algn="just">
              <a:buNone/>
            </a:pPr>
            <a:endParaRPr lang="es-MX" sz="1900" dirty="0">
              <a:solidFill>
                <a:schemeClr val="bg1"/>
              </a:solidFill>
              <a:latin typeface="Arial" pitchFamily="34" charset="0"/>
              <a:cs typeface="Arial" pitchFamily="34" charset="0"/>
            </a:endParaRPr>
          </a:p>
          <a:p>
            <a:pPr marL="0" indent="0" algn="just">
              <a:buNone/>
            </a:pPr>
            <a:r>
              <a:rPr lang="es-MX" sz="1900" dirty="0">
                <a:solidFill>
                  <a:schemeClr val="bg1"/>
                </a:solidFill>
                <a:latin typeface="Arial" pitchFamily="34" charset="0"/>
                <a:cs typeface="Arial" pitchFamily="34" charset="0"/>
              </a:rPr>
              <a:t>Gloria al Señor, el Buen Pastor,</a:t>
            </a:r>
          </a:p>
          <a:p>
            <a:pPr marL="0" indent="0" algn="just">
              <a:buNone/>
            </a:pPr>
            <a:r>
              <a:rPr lang="es-MX" sz="1900" dirty="0">
                <a:solidFill>
                  <a:schemeClr val="bg1"/>
                </a:solidFill>
                <a:latin typeface="Arial" pitchFamily="34" charset="0"/>
                <a:cs typeface="Arial" pitchFamily="34" charset="0"/>
              </a:rPr>
              <a:t>que en su redil su grey dejó</a:t>
            </a:r>
          </a:p>
          <a:p>
            <a:pPr marL="0" indent="0" algn="just">
              <a:buNone/>
            </a:pPr>
            <a:r>
              <a:rPr lang="es-MX" sz="1900" dirty="0">
                <a:solidFill>
                  <a:schemeClr val="bg1"/>
                </a:solidFill>
                <a:latin typeface="Arial" pitchFamily="34" charset="0"/>
                <a:cs typeface="Arial" pitchFamily="34" charset="0"/>
              </a:rPr>
              <a:t>y a sus ovejas fue a buscar,</a:t>
            </a:r>
          </a:p>
          <a:p>
            <a:pPr marL="0" indent="0" algn="just">
              <a:buNone/>
            </a:pPr>
            <a:r>
              <a:rPr lang="es-MX" sz="1900" dirty="0">
                <a:solidFill>
                  <a:schemeClr val="bg1"/>
                </a:solidFill>
                <a:latin typeface="Arial" pitchFamily="34" charset="0"/>
                <a:cs typeface="Arial" pitchFamily="34" charset="0"/>
              </a:rPr>
              <a:t>sin medida su amor nos da:</a:t>
            </a:r>
          </a:p>
          <a:p>
            <a:pPr marL="0" indent="0" algn="just">
              <a:buNone/>
            </a:pPr>
            <a:r>
              <a:rPr lang="es-MX" sz="1900" dirty="0">
                <a:solidFill>
                  <a:schemeClr val="bg1"/>
                </a:solidFill>
                <a:latin typeface="Arial" pitchFamily="34" charset="0"/>
                <a:cs typeface="Arial" pitchFamily="34" charset="0"/>
              </a:rPr>
              <a:t>¡Amén, aleluya!</a:t>
            </a:r>
          </a:p>
          <a:p>
            <a:pPr marL="0" indent="0" algn="just">
              <a:buNone/>
            </a:pPr>
            <a:endParaRPr lang="es-MX" sz="1900" dirty="0">
              <a:solidFill>
                <a:schemeClr val="bg1"/>
              </a:solidFill>
              <a:latin typeface="Arial" pitchFamily="34" charset="0"/>
              <a:cs typeface="Arial" pitchFamily="34" charset="0"/>
            </a:endParaRPr>
          </a:p>
          <a:p>
            <a:pPr marL="0" indent="0" algn="just">
              <a:buNone/>
            </a:pPr>
            <a:r>
              <a:rPr lang="es-MX" sz="1900" dirty="0">
                <a:solidFill>
                  <a:schemeClr val="bg1"/>
                </a:solidFill>
                <a:latin typeface="Arial" pitchFamily="34" charset="0"/>
                <a:cs typeface="Arial" pitchFamily="34" charset="0"/>
              </a:rPr>
              <a:t>Gloria al Señor, Maestro y Dios,</a:t>
            </a:r>
          </a:p>
          <a:p>
            <a:pPr marL="0" indent="0" algn="just">
              <a:buNone/>
            </a:pPr>
            <a:r>
              <a:rPr lang="es-MX" sz="1900" dirty="0">
                <a:solidFill>
                  <a:schemeClr val="bg1"/>
                </a:solidFill>
                <a:latin typeface="Arial" pitchFamily="34" charset="0"/>
                <a:cs typeface="Arial" pitchFamily="34" charset="0"/>
              </a:rPr>
              <a:t>es el camino el Salvador,</a:t>
            </a:r>
          </a:p>
          <a:p>
            <a:pPr marL="0" indent="0" algn="just">
              <a:buNone/>
            </a:pPr>
            <a:r>
              <a:rPr lang="es-MX" sz="1900" dirty="0">
                <a:solidFill>
                  <a:schemeClr val="bg1"/>
                </a:solidFill>
                <a:latin typeface="Arial" pitchFamily="34" charset="0"/>
                <a:cs typeface="Arial" pitchFamily="34" charset="0"/>
              </a:rPr>
              <a:t>Él, nuestro pasos guiará,</a:t>
            </a:r>
          </a:p>
          <a:p>
            <a:pPr marL="0" indent="0" algn="just">
              <a:buNone/>
            </a:pPr>
            <a:r>
              <a:rPr lang="es-MX" sz="1900" dirty="0">
                <a:solidFill>
                  <a:schemeClr val="bg1"/>
                </a:solidFill>
                <a:latin typeface="Arial" pitchFamily="34" charset="0"/>
                <a:cs typeface="Arial" pitchFamily="34" charset="0"/>
              </a:rPr>
              <a:t>sin medida su amor nos da:</a:t>
            </a:r>
          </a:p>
          <a:p>
            <a:pPr marL="0" indent="0" algn="just">
              <a:buNone/>
            </a:pPr>
            <a:r>
              <a:rPr lang="es-MX" sz="1900" dirty="0">
                <a:solidFill>
                  <a:schemeClr val="bg1"/>
                </a:solidFill>
                <a:latin typeface="Arial" pitchFamily="34" charset="0"/>
                <a:cs typeface="Arial" pitchFamily="34" charset="0"/>
              </a:rPr>
              <a:t>¡Amén, aleluya!</a:t>
            </a:r>
          </a:p>
          <a:p>
            <a:pPr marL="0" indent="0" algn="just">
              <a:buNone/>
            </a:pPr>
            <a:endParaRPr lang="es-MX" sz="1900" dirty="0">
              <a:solidFill>
                <a:schemeClr val="bg1"/>
              </a:solidFill>
              <a:latin typeface="Arial" pitchFamily="34" charset="0"/>
              <a:cs typeface="Arial" pitchFamily="34" charset="0"/>
            </a:endParaRPr>
          </a:p>
          <a:p>
            <a:pPr marL="0" indent="0" algn="just">
              <a:buNone/>
            </a:pPr>
            <a:r>
              <a:rPr lang="es-MX" sz="1900" dirty="0">
                <a:solidFill>
                  <a:schemeClr val="bg1"/>
                </a:solidFill>
                <a:latin typeface="Arial" pitchFamily="34" charset="0"/>
                <a:cs typeface="Arial" pitchFamily="34" charset="0"/>
              </a:rPr>
              <a:t>Gloria al Señor, que se Encarnó,</a:t>
            </a:r>
          </a:p>
          <a:p>
            <a:pPr marL="0" indent="0" algn="just">
              <a:buNone/>
            </a:pPr>
            <a:r>
              <a:rPr lang="es-MX" sz="1900" dirty="0">
                <a:solidFill>
                  <a:schemeClr val="bg1"/>
                </a:solidFill>
                <a:latin typeface="Arial" pitchFamily="34" charset="0"/>
                <a:cs typeface="Arial" pitchFamily="34" charset="0"/>
              </a:rPr>
              <a:t>y por nosotros padeció,</a:t>
            </a:r>
          </a:p>
          <a:p>
            <a:pPr marL="0" indent="0" algn="just">
              <a:buNone/>
            </a:pPr>
            <a:r>
              <a:rPr lang="es-MX" sz="1900" dirty="0">
                <a:solidFill>
                  <a:schemeClr val="bg1"/>
                </a:solidFill>
                <a:latin typeface="Arial" pitchFamily="34" charset="0"/>
                <a:cs typeface="Arial" pitchFamily="34" charset="0"/>
              </a:rPr>
              <a:t>sobre una Cruz hasta expirar,</a:t>
            </a:r>
          </a:p>
          <a:p>
            <a:pPr marL="0" indent="0" algn="just">
              <a:buNone/>
            </a:pPr>
            <a:r>
              <a:rPr lang="es-MX" sz="1900" dirty="0">
                <a:solidFill>
                  <a:schemeClr val="bg1"/>
                </a:solidFill>
                <a:latin typeface="Arial" pitchFamily="34" charset="0"/>
                <a:cs typeface="Arial" pitchFamily="34" charset="0"/>
              </a:rPr>
              <a:t>sin medida su amor nos da:</a:t>
            </a:r>
          </a:p>
          <a:p>
            <a:pPr marL="0" indent="0" algn="just">
              <a:buNone/>
            </a:pPr>
            <a:r>
              <a:rPr lang="es-MX" sz="1900" dirty="0">
                <a:solidFill>
                  <a:schemeClr val="bg1"/>
                </a:solidFill>
                <a:latin typeface="Arial" pitchFamily="34" charset="0"/>
                <a:cs typeface="Arial" pitchFamily="34" charset="0"/>
              </a:rPr>
              <a:t>¡Amén, aleluya!.</a:t>
            </a:r>
          </a:p>
        </p:txBody>
      </p:sp>
      <p:sp>
        <p:nvSpPr>
          <p:cNvPr id="5" name="4 Rectángulo"/>
          <p:cNvSpPr/>
          <p:nvPr/>
        </p:nvSpPr>
        <p:spPr>
          <a:xfrm>
            <a:off x="25234" y="44624"/>
            <a:ext cx="9098453" cy="584775"/>
          </a:xfrm>
          <a:prstGeom prst="rect">
            <a:avLst/>
          </a:prstGeom>
        </p:spPr>
        <p:txBody>
          <a:bodyPr wrap="none">
            <a:spAutoFit/>
          </a:bodyPr>
          <a:lstStyle/>
          <a:p>
            <a:pPr algn="just"/>
            <a:r>
              <a:rPr lang="es-MX" sz="3200" dirty="0" err="1" smtClean="0">
                <a:solidFill>
                  <a:srgbClr val="FF3300"/>
                </a:solidFill>
                <a:latin typeface="Arial" pitchFamily="34" charset="0"/>
                <a:cs typeface="Arial" pitchFamily="34" charset="0"/>
              </a:rPr>
              <a:t>I.Ambientación</a:t>
            </a:r>
            <a:r>
              <a:rPr lang="es-MX" sz="3200" dirty="0" smtClean="0">
                <a:solidFill>
                  <a:srgbClr val="FF3300"/>
                </a:solidFill>
                <a:latin typeface="Arial" pitchFamily="34" charset="0"/>
                <a:cs typeface="Arial" pitchFamily="34" charset="0"/>
              </a:rPr>
              <a:t>: </a:t>
            </a:r>
            <a:r>
              <a:rPr lang="es-MX" sz="3200" dirty="0" smtClean="0">
                <a:solidFill>
                  <a:srgbClr val="FFC000"/>
                </a:solidFill>
                <a:latin typeface="Arial" pitchFamily="34" charset="0"/>
                <a:cs typeface="Arial" pitchFamily="34" charset="0"/>
              </a:rPr>
              <a:t>CRISTO </a:t>
            </a:r>
            <a:r>
              <a:rPr lang="es-MX" sz="3200" dirty="0">
                <a:solidFill>
                  <a:srgbClr val="FFC000"/>
                </a:solidFill>
                <a:latin typeface="Arial" pitchFamily="34" charset="0"/>
                <a:cs typeface="Arial" pitchFamily="34" charset="0"/>
              </a:rPr>
              <a:t>AYER, Y CRISTO HOY </a:t>
            </a:r>
            <a:endParaRPr lang="es-MX" sz="3200" dirty="0" smtClean="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30093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2000"/>
                                        <p:tgtEl>
                                          <p:spTgt spid="8"/>
                                        </p:tgtEl>
                                      </p:cBhvr>
                                    </p:animEffect>
                                  </p:childTnLst>
                                </p:cTn>
                              </p:par>
                            </p:childTnLst>
                          </p:cTn>
                        </p:par>
                        <p:par>
                          <p:cTn id="14" fill="hold">
                            <p:stCondLst>
                              <p:cond delay="3000"/>
                            </p:stCondLst>
                            <p:childTnLst>
                              <p:par>
                                <p:cTn id="15" presetID="8" presetClass="entr" presetSubtype="32" fill="hold" grpId="1"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out)">
                                      <p:cBhvr>
                                        <p:cTn id="17" dur="2000"/>
                                        <p:tgtEl>
                                          <p:spTgt spid="3">
                                            <p:txEl>
                                              <p:pRg st="0" end="0"/>
                                            </p:txEl>
                                          </p:spTgt>
                                        </p:tgtEl>
                                      </p:cBhvr>
                                    </p:animEffect>
                                  </p:childTnLst>
                                </p:cTn>
                              </p:par>
                            </p:childTnLst>
                          </p:cTn>
                        </p:par>
                        <p:par>
                          <p:cTn id="18" fill="hold">
                            <p:stCondLst>
                              <p:cond delay="5000"/>
                            </p:stCondLst>
                            <p:childTnLst>
                              <p:par>
                                <p:cTn id="19" presetID="8" presetClass="entr" presetSubtype="32" fill="hold" grpId="1"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out)">
                                      <p:cBhvr>
                                        <p:cTn id="21" dur="2000"/>
                                        <p:tgtEl>
                                          <p:spTgt spid="3">
                                            <p:txEl>
                                              <p:pRg st="1" end="1"/>
                                            </p:txEl>
                                          </p:spTgt>
                                        </p:tgtEl>
                                      </p:cBhvr>
                                    </p:animEffect>
                                  </p:childTnLst>
                                </p:cTn>
                              </p:par>
                            </p:childTnLst>
                          </p:cTn>
                        </p:par>
                        <p:par>
                          <p:cTn id="22" fill="hold">
                            <p:stCondLst>
                              <p:cond delay="7000"/>
                            </p:stCondLst>
                            <p:childTnLst>
                              <p:par>
                                <p:cTn id="23" presetID="8" presetClass="entr" presetSubtype="32" fill="hold" grpId="1"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amond(out)">
                                      <p:cBhvr>
                                        <p:cTn id="25" dur="2000"/>
                                        <p:tgtEl>
                                          <p:spTgt spid="3">
                                            <p:txEl>
                                              <p:pRg st="2" end="2"/>
                                            </p:txEl>
                                          </p:spTgt>
                                        </p:tgtEl>
                                      </p:cBhvr>
                                    </p:animEffect>
                                  </p:childTnLst>
                                </p:cTn>
                              </p:par>
                            </p:childTnLst>
                          </p:cTn>
                        </p:par>
                        <p:par>
                          <p:cTn id="26" fill="hold">
                            <p:stCondLst>
                              <p:cond delay="9000"/>
                            </p:stCondLst>
                            <p:childTnLst>
                              <p:par>
                                <p:cTn id="27" presetID="8" presetClass="entr" presetSubtype="32" fill="hold" grpId="1"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amond(out)">
                                      <p:cBhvr>
                                        <p:cTn id="29" dur="2000"/>
                                        <p:tgtEl>
                                          <p:spTgt spid="3">
                                            <p:txEl>
                                              <p:pRg st="3" end="3"/>
                                            </p:txEl>
                                          </p:spTgt>
                                        </p:tgtEl>
                                      </p:cBhvr>
                                    </p:animEffect>
                                  </p:childTnLst>
                                </p:cTn>
                              </p:par>
                            </p:childTnLst>
                          </p:cTn>
                        </p:par>
                        <p:par>
                          <p:cTn id="30" fill="hold">
                            <p:stCondLst>
                              <p:cond delay="11000"/>
                            </p:stCondLst>
                            <p:childTnLst>
                              <p:par>
                                <p:cTn id="31" presetID="8" presetClass="entr" presetSubtype="32" fill="hold" grpId="1"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out)">
                                      <p:cBhvr>
                                        <p:cTn id="33" dur="2000"/>
                                        <p:tgtEl>
                                          <p:spTgt spid="3">
                                            <p:txEl>
                                              <p:pRg st="5" end="5"/>
                                            </p:txEl>
                                          </p:spTgt>
                                        </p:tgtEl>
                                      </p:cBhvr>
                                    </p:animEffect>
                                  </p:childTnLst>
                                </p:cTn>
                              </p:par>
                            </p:childTnLst>
                          </p:cTn>
                        </p:par>
                        <p:par>
                          <p:cTn id="34" fill="hold">
                            <p:stCondLst>
                              <p:cond delay="13000"/>
                            </p:stCondLst>
                            <p:childTnLst>
                              <p:par>
                                <p:cTn id="35" presetID="8" presetClass="entr" presetSubtype="32" fill="hold" grpId="1"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out)">
                                      <p:cBhvr>
                                        <p:cTn id="37" dur="2000"/>
                                        <p:tgtEl>
                                          <p:spTgt spid="3">
                                            <p:txEl>
                                              <p:pRg st="6" end="6"/>
                                            </p:txEl>
                                          </p:spTgt>
                                        </p:tgtEl>
                                      </p:cBhvr>
                                    </p:animEffect>
                                  </p:childTnLst>
                                </p:cTn>
                              </p:par>
                            </p:childTnLst>
                          </p:cTn>
                        </p:par>
                        <p:par>
                          <p:cTn id="38" fill="hold">
                            <p:stCondLst>
                              <p:cond delay="15000"/>
                            </p:stCondLst>
                            <p:childTnLst>
                              <p:par>
                                <p:cTn id="39" presetID="8" presetClass="entr" presetSubtype="32" fill="hold" grpId="1"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amond(out)">
                                      <p:cBhvr>
                                        <p:cTn id="41" dur="2000"/>
                                        <p:tgtEl>
                                          <p:spTgt spid="3">
                                            <p:txEl>
                                              <p:pRg st="7" end="7"/>
                                            </p:txEl>
                                          </p:spTgt>
                                        </p:tgtEl>
                                      </p:cBhvr>
                                    </p:animEffect>
                                  </p:childTnLst>
                                </p:cTn>
                              </p:par>
                            </p:childTnLst>
                          </p:cTn>
                        </p:par>
                        <p:par>
                          <p:cTn id="42" fill="hold">
                            <p:stCondLst>
                              <p:cond delay="17000"/>
                            </p:stCondLst>
                            <p:childTnLst>
                              <p:par>
                                <p:cTn id="43" presetID="8" presetClass="entr" presetSubtype="32" fill="hold" grpId="1"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amond(out)">
                                      <p:cBhvr>
                                        <p:cTn id="45" dur="2000"/>
                                        <p:tgtEl>
                                          <p:spTgt spid="3">
                                            <p:txEl>
                                              <p:pRg st="8" end="8"/>
                                            </p:txEl>
                                          </p:spTgt>
                                        </p:tgtEl>
                                      </p:cBhvr>
                                    </p:animEffect>
                                  </p:childTnLst>
                                </p:cTn>
                              </p:par>
                            </p:childTnLst>
                          </p:cTn>
                        </p:par>
                        <p:par>
                          <p:cTn id="46" fill="hold">
                            <p:stCondLst>
                              <p:cond delay="19000"/>
                            </p:stCondLst>
                            <p:childTnLst>
                              <p:par>
                                <p:cTn id="47" presetID="8" presetClass="entr" presetSubtype="32" fill="hold" grpId="1"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diamond(out)">
                                      <p:cBhvr>
                                        <p:cTn id="49" dur="2000"/>
                                        <p:tgtEl>
                                          <p:spTgt spid="3">
                                            <p:txEl>
                                              <p:pRg st="9" end="9"/>
                                            </p:txEl>
                                          </p:spTgt>
                                        </p:tgtEl>
                                      </p:cBhvr>
                                    </p:animEffect>
                                  </p:childTnLst>
                                </p:cTn>
                              </p:par>
                            </p:childTnLst>
                          </p:cTn>
                        </p:par>
                        <p:par>
                          <p:cTn id="50" fill="hold">
                            <p:stCondLst>
                              <p:cond delay="21000"/>
                            </p:stCondLst>
                            <p:childTnLst>
                              <p:par>
                                <p:cTn id="51" presetID="8" presetClass="entr" presetSubtype="32" fill="hold" grpId="1"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diamond(out)">
                                      <p:cBhvr>
                                        <p:cTn id="53" dur="2000"/>
                                        <p:tgtEl>
                                          <p:spTgt spid="3">
                                            <p:txEl>
                                              <p:pRg st="11" end="11"/>
                                            </p:txEl>
                                          </p:spTgt>
                                        </p:tgtEl>
                                      </p:cBhvr>
                                    </p:animEffect>
                                  </p:childTnLst>
                                </p:cTn>
                              </p:par>
                            </p:childTnLst>
                          </p:cTn>
                        </p:par>
                        <p:par>
                          <p:cTn id="54" fill="hold">
                            <p:stCondLst>
                              <p:cond delay="23000"/>
                            </p:stCondLst>
                            <p:childTnLst>
                              <p:par>
                                <p:cTn id="55" presetID="8" presetClass="entr" presetSubtype="32" fill="hold" grpId="1"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amond(out)">
                                      <p:cBhvr>
                                        <p:cTn id="57" dur="2000"/>
                                        <p:tgtEl>
                                          <p:spTgt spid="3">
                                            <p:txEl>
                                              <p:pRg st="12" end="12"/>
                                            </p:txEl>
                                          </p:spTgt>
                                        </p:tgtEl>
                                      </p:cBhvr>
                                    </p:animEffect>
                                  </p:childTnLst>
                                </p:cTn>
                              </p:par>
                            </p:childTnLst>
                          </p:cTn>
                        </p:par>
                        <p:par>
                          <p:cTn id="58" fill="hold">
                            <p:stCondLst>
                              <p:cond delay="25000"/>
                            </p:stCondLst>
                            <p:childTnLst>
                              <p:par>
                                <p:cTn id="59" presetID="8" presetClass="entr" presetSubtype="32" fill="hold" grpId="1" nodeType="after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diamond(out)">
                                      <p:cBhvr>
                                        <p:cTn id="61" dur="2000"/>
                                        <p:tgtEl>
                                          <p:spTgt spid="3">
                                            <p:txEl>
                                              <p:pRg st="13" end="13"/>
                                            </p:txEl>
                                          </p:spTgt>
                                        </p:tgtEl>
                                      </p:cBhvr>
                                    </p:animEffect>
                                  </p:childTnLst>
                                </p:cTn>
                              </p:par>
                            </p:childTnLst>
                          </p:cTn>
                        </p:par>
                        <p:par>
                          <p:cTn id="62" fill="hold">
                            <p:stCondLst>
                              <p:cond delay="27000"/>
                            </p:stCondLst>
                            <p:childTnLst>
                              <p:par>
                                <p:cTn id="63" presetID="8" presetClass="entr" presetSubtype="32" fill="hold" grpId="1" nodeType="after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diamond(out)">
                                      <p:cBhvr>
                                        <p:cTn id="65" dur="2000"/>
                                        <p:tgtEl>
                                          <p:spTgt spid="3">
                                            <p:txEl>
                                              <p:pRg st="14" end="14"/>
                                            </p:txEl>
                                          </p:spTgt>
                                        </p:tgtEl>
                                      </p:cBhvr>
                                    </p:animEffect>
                                  </p:childTnLst>
                                </p:cTn>
                              </p:par>
                            </p:childTnLst>
                          </p:cTn>
                        </p:par>
                        <p:par>
                          <p:cTn id="66" fill="hold">
                            <p:stCondLst>
                              <p:cond delay="29000"/>
                            </p:stCondLst>
                            <p:childTnLst>
                              <p:par>
                                <p:cTn id="67" presetID="8" presetClass="entr" presetSubtype="32" fill="hold" grpId="1" nodeType="after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diamond(out)">
                                      <p:cBhvr>
                                        <p:cTn id="69" dur="2000"/>
                                        <p:tgtEl>
                                          <p:spTgt spid="3">
                                            <p:txEl>
                                              <p:pRg st="15" end="15"/>
                                            </p:txEl>
                                          </p:spTgt>
                                        </p:tgtEl>
                                      </p:cBhvr>
                                    </p:animEffect>
                                  </p:childTnLst>
                                </p:cTn>
                              </p:par>
                            </p:childTnLst>
                          </p:cTn>
                        </p:par>
                        <p:par>
                          <p:cTn id="70" fill="hold">
                            <p:stCondLst>
                              <p:cond delay="31000"/>
                            </p:stCondLst>
                            <p:childTnLst>
                              <p:par>
                                <p:cTn id="71" presetID="8" presetClass="entr" presetSubtype="32" fill="hold" grpId="1" nodeType="after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Effect transition="in" filter="diamond(out)">
                                      <p:cBhvr>
                                        <p:cTn id="73" dur="2000"/>
                                        <p:tgtEl>
                                          <p:spTgt spid="3">
                                            <p:txEl>
                                              <p:pRg st="18" end="18"/>
                                            </p:txEl>
                                          </p:spTgt>
                                        </p:tgtEl>
                                      </p:cBhvr>
                                    </p:animEffect>
                                  </p:childTnLst>
                                </p:cTn>
                              </p:par>
                            </p:childTnLst>
                          </p:cTn>
                        </p:par>
                        <p:par>
                          <p:cTn id="74" fill="hold">
                            <p:stCondLst>
                              <p:cond delay="33000"/>
                            </p:stCondLst>
                            <p:childTnLst>
                              <p:par>
                                <p:cTn id="75" presetID="8" presetClass="entr" presetSubtype="32" fill="hold" grpId="1" nodeType="afterEffect">
                                  <p:stCondLst>
                                    <p:cond delay="0"/>
                                  </p:stCondLst>
                                  <p:childTnLst>
                                    <p:set>
                                      <p:cBhvr>
                                        <p:cTn id="76" dur="1" fill="hold">
                                          <p:stCondLst>
                                            <p:cond delay="0"/>
                                          </p:stCondLst>
                                        </p:cTn>
                                        <p:tgtEl>
                                          <p:spTgt spid="3">
                                            <p:txEl>
                                              <p:pRg st="19" end="19"/>
                                            </p:txEl>
                                          </p:spTgt>
                                        </p:tgtEl>
                                        <p:attrNameLst>
                                          <p:attrName>style.visibility</p:attrName>
                                        </p:attrNameLst>
                                      </p:cBhvr>
                                      <p:to>
                                        <p:strVal val="visible"/>
                                      </p:to>
                                    </p:set>
                                    <p:animEffect transition="in" filter="diamond(out)">
                                      <p:cBhvr>
                                        <p:cTn id="77" dur="2000"/>
                                        <p:tgtEl>
                                          <p:spTgt spid="3">
                                            <p:txEl>
                                              <p:pRg st="19" end="19"/>
                                            </p:txEl>
                                          </p:spTgt>
                                        </p:tgtEl>
                                      </p:cBhvr>
                                    </p:animEffect>
                                  </p:childTnLst>
                                </p:cTn>
                              </p:par>
                            </p:childTnLst>
                          </p:cTn>
                        </p:par>
                        <p:par>
                          <p:cTn id="78" fill="hold">
                            <p:stCondLst>
                              <p:cond delay="35000"/>
                            </p:stCondLst>
                            <p:childTnLst>
                              <p:par>
                                <p:cTn id="79" presetID="8" presetClass="entr" presetSubtype="32" fill="hold" grpId="1" nodeType="after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Effect transition="in" filter="diamond(out)">
                                      <p:cBhvr>
                                        <p:cTn id="81" dur="2000"/>
                                        <p:tgtEl>
                                          <p:spTgt spid="3">
                                            <p:txEl>
                                              <p:pRg st="20" end="20"/>
                                            </p:txEl>
                                          </p:spTgt>
                                        </p:tgtEl>
                                      </p:cBhvr>
                                    </p:animEffect>
                                  </p:childTnLst>
                                </p:cTn>
                              </p:par>
                            </p:childTnLst>
                          </p:cTn>
                        </p:par>
                        <p:par>
                          <p:cTn id="82" fill="hold">
                            <p:stCondLst>
                              <p:cond delay="37000"/>
                            </p:stCondLst>
                            <p:childTnLst>
                              <p:par>
                                <p:cTn id="83" presetID="8" presetClass="entr" presetSubtype="32" fill="hold" grpId="1" nodeType="afterEffect">
                                  <p:stCondLst>
                                    <p:cond delay="0"/>
                                  </p:stCondLst>
                                  <p:childTnLst>
                                    <p:set>
                                      <p:cBhvr>
                                        <p:cTn id="84" dur="1" fill="hold">
                                          <p:stCondLst>
                                            <p:cond delay="0"/>
                                          </p:stCondLst>
                                        </p:cTn>
                                        <p:tgtEl>
                                          <p:spTgt spid="3">
                                            <p:txEl>
                                              <p:pRg st="21" end="21"/>
                                            </p:txEl>
                                          </p:spTgt>
                                        </p:tgtEl>
                                        <p:attrNameLst>
                                          <p:attrName>style.visibility</p:attrName>
                                        </p:attrNameLst>
                                      </p:cBhvr>
                                      <p:to>
                                        <p:strVal val="visible"/>
                                      </p:to>
                                    </p:set>
                                    <p:animEffect transition="in" filter="diamond(out)">
                                      <p:cBhvr>
                                        <p:cTn id="85" dur="2000"/>
                                        <p:tgtEl>
                                          <p:spTgt spid="3">
                                            <p:txEl>
                                              <p:pRg st="21" end="21"/>
                                            </p:txEl>
                                          </p:spTgt>
                                        </p:tgtEl>
                                      </p:cBhvr>
                                    </p:animEffect>
                                  </p:childTnLst>
                                </p:cTn>
                              </p:par>
                            </p:childTnLst>
                          </p:cTn>
                        </p:par>
                        <p:par>
                          <p:cTn id="86" fill="hold">
                            <p:stCondLst>
                              <p:cond delay="39000"/>
                            </p:stCondLst>
                            <p:childTnLst>
                              <p:par>
                                <p:cTn id="87" presetID="8" presetClass="entr" presetSubtype="32" fill="hold" grpId="1" nodeType="afterEffect">
                                  <p:stCondLst>
                                    <p:cond delay="0"/>
                                  </p:stCondLst>
                                  <p:childTnLst>
                                    <p:set>
                                      <p:cBhvr>
                                        <p:cTn id="88" dur="1" fill="hold">
                                          <p:stCondLst>
                                            <p:cond delay="0"/>
                                          </p:stCondLst>
                                        </p:cTn>
                                        <p:tgtEl>
                                          <p:spTgt spid="3">
                                            <p:txEl>
                                              <p:pRg st="22" end="22"/>
                                            </p:txEl>
                                          </p:spTgt>
                                        </p:tgtEl>
                                        <p:attrNameLst>
                                          <p:attrName>style.visibility</p:attrName>
                                        </p:attrNameLst>
                                      </p:cBhvr>
                                      <p:to>
                                        <p:strVal val="visible"/>
                                      </p:to>
                                    </p:set>
                                    <p:animEffect transition="in" filter="diamond(out)">
                                      <p:cBhvr>
                                        <p:cTn id="89" dur="2000"/>
                                        <p:tgtEl>
                                          <p:spTgt spid="3">
                                            <p:txEl>
                                              <p:pRg st="22" end="22"/>
                                            </p:txEl>
                                          </p:spTgt>
                                        </p:tgtEl>
                                      </p:cBhvr>
                                    </p:animEffect>
                                  </p:childTnLst>
                                </p:cTn>
                              </p:par>
                            </p:childTnLst>
                          </p:cTn>
                        </p:par>
                        <p:par>
                          <p:cTn id="90" fill="hold">
                            <p:stCondLst>
                              <p:cond delay="41000"/>
                            </p:stCondLst>
                            <p:childTnLst>
                              <p:par>
                                <p:cTn id="91" presetID="8" presetClass="entr" presetSubtype="32" fill="hold" grpId="1" nodeType="afterEffect">
                                  <p:stCondLst>
                                    <p:cond delay="0"/>
                                  </p:stCondLst>
                                  <p:childTnLst>
                                    <p:set>
                                      <p:cBhvr>
                                        <p:cTn id="92" dur="1" fill="hold">
                                          <p:stCondLst>
                                            <p:cond delay="0"/>
                                          </p:stCondLst>
                                        </p:cTn>
                                        <p:tgtEl>
                                          <p:spTgt spid="3">
                                            <p:txEl>
                                              <p:pRg st="24" end="24"/>
                                            </p:txEl>
                                          </p:spTgt>
                                        </p:tgtEl>
                                        <p:attrNameLst>
                                          <p:attrName>style.visibility</p:attrName>
                                        </p:attrNameLst>
                                      </p:cBhvr>
                                      <p:to>
                                        <p:strVal val="visible"/>
                                      </p:to>
                                    </p:set>
                                    <p:animEffect transition="in" filter="diamond(out)">
                                      <p:cBhvr>
                                        <p:cTn id="93" dur="2000"/>
                                        <p:tgtEl>
                                          <p:spTgt spid="3">
                                            <p:txEl>
                                              <p:pRg st="24" end="24"/>
                                            </p:txEl>
                                          </p:spTgt>
                                        </p:tgtEl>
                                      </p:cBhvr>
                                    </p:animEffect>
                                  </p:childTnLst>
                                </p:cTn>
                              </p:par>
                            </p:childTnLst>
                          </p:cTn>
                        </p:par>
                        <p:par>
                          <p:cTn id="94" fill="hold">
                            <p:stCondLst>
                              <p:cond delay="43000"/>
                            </p:stCondLst>
                            <p:childTnLst>
                              <p:par>
                                <p:cTn id="95" presetID="8" presetClass="entr" presetSubtype="32" fill="hold" grpId="1" nodeType="afterEffect">
                                  <p:stCondLst>
                                    <p:cond delay="0"/>
                                  </p:stCondLst>
                                  <p:childTnLst>
                                    <p:set>
                                      <p:cBhvr>
                                        <p:cTn id="96" dur="1" fill="hold">
                                          <p:stCondLst>
                                            <p:cond delay="0"/>
                                          </p:stCondLst>
                                        </p:cTn>
                                        <p:tgtEl>
                                          <p:spTgt spid="3">
                                            <p:txEl>
                                              <p:pRg st="25" end="25"/>
                                            </p:txEl>
                                          </p:spTgt>
                                        </p:tgtEl>
                                        <p:attrNameLst>
                                          <p:attrName>style.visibility</p:attrName>
                                        </p:attrNameLst>
                                      </p:cBhvr>
                                      <p:to>
                                        <p:strVal val="visible"/>
                                      </p:to>
                                    </p:set>
                                    <p:animEffect transition="in" filter="diamond(out)">
                                      <p:cBhvr>
                                        <p:cTn id="97" dur="2000"/>
                                        <p:tgtEl>
                                          <p:spTgt spid="3">
                                            <p:txEl>
                                              <p:pRg st="25" end="25"/>
                                            </p:txEl>
                                          </p:spTgt>
                                        </p:tgtEl>
                                      </p:cBhvr>
                                    </p:animEffect>
                                  </p:childTnLst>
                                </p:cTn>
                              </p:par>
                            </p:childTnLst>
                          </p:cTn>
                        </p:par>
                        <p:par>
                          <p:cTn id="98" fill="hold">
                            <p:stCondLst>
                              <p:cond delay="45000"/>
                            </p:stCondLst>
                            <p:childTnLst>
                              <p:par>
                                <p:cTn id="99" presetID="8" presetClass="entr" presetSubtype="32" fill="hold" grpId="1" nodeType="afterEffect">
                                  <p:stCondLst>
                                    <p:cond delay="0"/>
                                  </p:stCondLst>
                                  <p:childTnLst>
                                    <p:set>
                                      <p:cBhvr>
                                        <p:cTn id="100" dur="1" fill="hold">
                                          <p:stCondLst>
                                            <p:cond delay="0"/>
                                          </p:stCondLst>
                                        </p:cTn>
                                        <p:tgtEl>
                                          <p:spTgt spid="3">
                                            <p:txEl>
                                              <p:pRg st="26" end="26"/>
                                            </p:txEl>
                                          </p:spTgt>
                                        </p:tgtEl>
                                        <p:attrNameLst>
                                          <p:attrName>style.visibility</p:attrName>
                                        </p:attrNameLst>
                                      </p:cBhvr>
                                      <p:to>
                                        <p:strVal val="visible"/>
                                      </p:to>
                                    </p:set>
                                    <p:animEffect transition="in" filter="diamond(out)">
                                      <p:cBhvr>
                                        <p:cTn id="101" dur="2000"/>
                                        <p:tgtEl>
                                          <p:spTgt spid="3">
                                            <p:txEl>
                                              <p:pRg st="26" end="26"/>
                                            </p:txEl>
                                          </p:spTgt>
                                        </p:tgtEl>
                                      </p:cBhvr>
                                    </p:animEffect>
                                  </p:childTnLst>
                                </p:cTn>
                              </p:par>
                            </p:childTnLst>
                          </p:cTn>
                        </p:par>
                        <p:par>
                          <p:cTn id="102" fill="hold">
                            <p:stCondLst>
                              <p:cond delay="47000"/>
                            </p:stCondLst>
                            <p:childTnLst>
                              <p:par>
                                <p:cTn id="103" presetID="8" presetClass="entr" presetSubtype="32" fill="hold" grpId="1" nodeType="afterEffect">
                                  <p:stCondLst>
                                    <p:cond delay="0"/>
                                  </p:stCondLst>
                                  <p:childTnLst>
                                    <p:set>
                                      <p:cBhvr>
                                        <p:cTn id="104" dur="1" fill="hold">
                                          <p:stCondLst>
                                            <p:cond delay="0"/>
                                          </p:stCondLst>
                                        </p:cTn>
                                        <p:tgtEl>
                                          <p:spTgt spid="3">
                                            <p:txEl>
                                              <p:pRg st="27" end="27"/>
                                            </p:txEl>
                                          </p:spTgt>
                                        </p:tgtEl>
                                        <p:attrNameLst>
                                          <p:attrName>style.visibility</p:attrName>
                                        </p:attrNameLst>
                                      </p:cBhvr>
                                      <p:to>
                                        <p:strVal val="visible"/>
                                      </p:to>
                                    </p:set>
                                    <p:animEffect transition="in" filter="diamond(out)">
                                      <p:cBhvr>
                                        <p:cTn id="105" dur="2000"/>
                                        <p:tgtEl>
                                          <p:spTgt spid="3">
                                            <p:txEl>
                                              <p:pRg st="27" end="27"/>
                                            </p:txEl>
                                          </p:spTgt>
                                        </p:tgtEl>
                                      </p:cBhvr>
                                    </p:animEffect>
                                  </p:childTnLst>
                                </p:cTn>
                              </p:par>
                            </p:childTnLst>
                          </p:cTn>
                        </p:par>
                        <p:par>
                          <p:cTn id="106" fill="hold">
                            <p:stCondLst>
                              <p:cond delay="49000"/>
                            </p:stCondLst>
                            <p:childTnLst>
                              <p:par>
                                <p:cTn id="107" presetID="8" presetClass="entr" presetSubtype="32" fill="hold" grpId="1" nodeType="afterEffect">
                                  <p:stCondLst>
                                    <p:cond delay="0"/>
                                  </p:stCondLst>
                                  <p:childTnLst>
                                    <p:set>
                                      <p:cBhvr>
                                        <p:cTn id="108" dur="1" fill="hold">
                                          <p:stCondLst>
                                            <p:cond delay="0"/>
                                          </p:stCondLst>
                                        </p:cTn>
                                        <p:tgtEl>
                                          <p:spTgt spid="3">
                                            <p:txEl>
                                              <p:pRg st="28" end="28"/>
                                            </p:txEl>
                                          </p:spTgt>
                                        </p:tgtEl>
                                        <p:attrNameLst>
                                          <p:attrName>style.visibility</p:attrName>
                                        </p:attrNameLst>
                                      </p:cBhvr>
                                      <p:to>
                                        <p:strVal val="visible"/>
                                      </p:to>
                                    </p:set>
                                    <p:animEffect transition="in" filter="diamond(out)">
                                      <p:cBhvr>
                                        <p:cTn id="109" dur="2000"/>
                                        <p:tgtEl>
                                          <p:spTgt spid="3">
                                            <p:txEl>
                                              <p:pRg st="28" end="28"/>
                                            </p:txEl>
                                          </p:spTgt>
                                        </p:tgtEl>
                                      </p:cBhvr>
                                    </p:animEffect>
                                  </p:childTnLst>
                                </p:cTn>
                              </p:par>
                            </p:childTnLst>
                          </p:cTn>
                        </p:par>
                        <p:par>
                          <p:cTn id="110" fill="hold">
                            <p:stCondLst>
                              <p:cond delay="51000"/>
                            </p:stCondLst>
                            <p:childTnLst>
                              <p:par>
                                <p:cTn id="111" presetID="8" presetClass="entr" presetSubtype="32" fill="hold" grpId="1" nodeType="afterEffect">
                                  <p:stCondLst>
                                    <p:cond delay="0"/>
                                  </p:stCondLst>
                                  <p:childTnLst>
                                    <p:set>
                                      <p:cBhvr>
                                        <p:cTn id="112" dur="1" fill="hold">
                                          <p:stCondLst>
                                            <p:cond delay="0"/>
                                          </p:stCondLst>
                                        </p:cTn>
                                        <p:tgtEl>
                                          <p:spTgt spid="3">
                                            <p:txEl>
                                              <p:pRg st="30" end="30"/>
                                            </p:txEl>
                                          </p:spTgt>
                                        </p:tgtEl>
                                        <p:attrNameLst>
                                          <p:attrName>style.visibility</p:attrName>
                                        </p:attrNameLst>
                                      </p:cBhvr>
                                      <p:to>
                                        <p:strVal val="visible"/>
                                      </p:to>
                                    </p:set>
                                    <p:animEffect transition="in" filter="diamond(out)">
                                      <p:cBhvr>
                                        <p:cTn id="113" dur="2000"/>
                                        <p:tgtEl>
                                          <p:spTgt spid="3">
                                            <p:txEl>
                                              <p:pRg st="30" end="30"/>
                                            </p:txEl>
                                          </p:spTgt>
                                        </p:tgtEl>
                                      </p:cBhvr>
                                    </p:animEffect>
                                  </p:childTnLst>
                                </p:cTn>
                              </p:par>
                            </p:childTnLst>
                          </p:cTn>
                        </p:par>
                        <p:par>
                          <p:cTn id="114" fill="hold">
                            <p:stCondLst>
                              <p:cond delay="53000"/>
                            </p:stCondLst>
                            <p:childTnLst>
                              <p:par>
                                <p:cTn id="115" presetID="8" presetClass="entr" presetSubtype="32" fill="hold" grpId="1" nodeType="afterEffect">
                                  <p:stCondLst>
                                    <p:cond delay="0"/>
                                  </p:stCondLst>
                                  <p:childTnLst>
                                    <p:set>
                                      <p:cBhvr>
                                        <p:cTn id="116" dur="1" fill="hold">
                                          <p:stCondLst>
                                            <p:cond delay="0"/>
                                          </p:stCondLst>
                                        </p:cTn>
                                        <p:tgtEl>
                                          <p:spTgt spid="3">
                                            <p:txEl>
                                              <p:pRg st="31" end="31"/>
                                            </p:txEl>
                                          </p:spTgt>
                                        </p:tgtEl>
                                        <p:attrNameLst>
                                          <p:attrName>style.visibility</p:attrName>
                                        </p:attrNameLst>
                                      </p:cBhvr>
                                      <p:to>
                                        <p:strVal val="visible"/>
                                      </p:to>
                                    </p:set>
                                    <p:animEffect transition="in" filter="diamond(out)">
                                      <p:cBhvr>
                                        <p:cTn id="117" dur="2000"/>
                                        <p:tgtEl>
                                          <p:spTgt spid="3">
                                            <p:txEl>
                                              <p:pRg st="31" end="31"/>
                                            </p:txEl>
                                          </p:spTgt>
                                        </p:tgtEl>
                                      </p:cBhvr>
                                    </p:animEffect>
                                  </p:childTnLst>
                                </p:cTn>
                              </p:par>
                            </p:childTnLst>
                          </p:cTn>
                        </p:par>
                        <p:par>
                          <p:cTn id="118" fill="hold">
                            <p:stCondLst>
                              <p:cond delay="55000"/>
                            </p:stCondLst>
                            <p:childTnLst>
                              <p:par>
                                <p:cTn id="119" presetID="8" presetClass="entr" presetSubtype="32" fill="hold" grpId="1" nodeType="afterEffect">
                                  <p:stCondLst>
                                    <p:cond delay="0"/>
                                  </p:stCondLst>
                                  <p:childTnLst>
                                    <p:set>
                                      <p:cBhvr>
                                        <p:cTn id="120" dur="1" fill="hold">
                                          <p:stCondLst>
                                            <p:cond delay="0"/>
                                          </p:stCondLst>
                                        </p:cTn>
                                        <p:tgtEl>
                                          <p:spTgt spid="3">
                                            <p:txEl>
                                              <p:pRg st="32" end="32"/>
                                            </p:txEl>
                                          </p:spTgt>
                                        </p:tgtEl>
                                        <p:attrNameLst>
                                          <p:attrName>style.visibility</p:attrName>
                                        </p:attrNameLst>
                                      </p:cBhvr>
                                      <p:to>
                                        <p:strVal val="visible"/>
                                      </p:to>
                                    </p:set>
                                    <p:animEffect transition="in" filter="diamond(out)">
                                      <p:cBhvr>
                                        <p:cTn id="121" dur="2000"/>
                                        <p:tgtEl>
                                          <p:spTgt spid="3">
                                            <p:txEl>
                                              <p:pRg st="32" end="32"/>
                                            </p:txEl>
                                          </p:spTgt>
                                        </p:tgtEl>
                                      </p:cBhvr>
                                    </p:animEffect>
                                  </p:childTnLst>
                                </p:cTn>
                              </p:par>
                            </p:childTnLst>
                          </p:cTn>
                        </p:par>
                        <p:par>
                          <p:cTn id="122" fill="hold">
                            <p:stCondLst>
                              <p:cond delay="57000"/>
                            </p:stCondLst>
                            <p:childTnLst>
                              <p:par>
                                <p:cTn id="123" presetID="8" presetClass="entr" presetSubtype="32" fill="hold" grpId="1" nodeType="afterEffect">
                                  <p:stCondLst>
                                    <p:cond delay="0"/>
                                  </p:stCondLst>
                                  <p:childTnLst>
                                    <p:set>
                                      <p:cBhvr>
                                        <p:cTn id="124" dur="1" fill="hold">
                                          <p:stCondLst>
                                            <p:cond delay="0"/>
                                          </p:stCondLst>
                                        </p:cTn>
                                        <p:tgtEl>
                                          <p:spTgt spid="3">
                                            <p:txEl>
                                              <p:pRg st="33" end="33"/>
                                            </p:txEl>
                                          </p:spTgt>
                                        </p:tgtEl>
                                        <p:attrNameLst>
                                          <p:attrName>style.visibility</p:attrName>
                                        </p:attrNameLst>
                                      </p:cBhvr>
                                      <p:to>
                                        <p:strVal val="visible"/>
                                      </p:to>
                                    </p:set>
                                    <p:animEffect transition="in" filter="diamond(out)">
                                      <p:cBhvr>
                                        <p:cTn id="125" dur="2000"/>
                                        <p:tgtEl>
                                          <p:spTgt spid="3">
                                            <p:txEl>
                                              <p:pRg st="33" end="33"/>
                                            </p:txEl>
                                          </p:spTgt>
                                        </p:tgtEl>
                                      </p:cBhvr>
                                    </p:animEffect>
                                  </p:childTnLst>
                                </p:cTn>
                              </p:par>
                            </p:childTnLst>
                          </p:cTn>
                        </p:par>
                        <p:par>
                          <p:cTn id="126" fill="hold">
                            <p:stCondLst>
                              <p:cond delay="59000"/>
                            </p:stCondLst>
                            <p:childTnLst>
                              <p:par>
                                <p:cTn id="127" presetID="8" presetClass="entr" presetSubtype="32" fill="hold" grpId="1" nodeType="afterEffect">
                                  <p:stCondLst>
                                    <p:cond delay="0"/>
                                  </p:stCondLst>
                                  <p:childTnLst>
                                    <p:set>
                                      <p:cBhvr>
                                        <p:cTn id="128" dur="1" fill="hold">
                                          <p:stCondLst>
                                            <p:cond delay="0"/>
                                          </p:stCondLst>
                                        </p:cTn>
                                        <p:tgtEl>
                                          <p:spTgt spid="3">
                                            <p:txEl>
                                              <p:pRg st="34" end="34"/>
                                            </p:txEl>
                                          </p:spTgt>
                                        </p:tgtEl>
                                        <p:attrNameLst>
                                          <p:attrName>style.visibility</p:attrName>
                                        </p:attrNameLst>
                                      </p:cBhvr>
                                      <p:to>
                                        <p:strVal val="visible"/>
                                      </p:to>
                                    </p:set>
                                    <p:animEffect transition="in" filter="diamond(out)">
                                      <p:cBhvr>
                                        <p:cTn id="129" dur="2000"/>
                                        <p:tgtEl>
                                          <p:spTgt spid="3">
                                            <p:txEl>
                                              <p:pRg st="3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16385"/>
            <a:ext cx="6048672" cy="4032448"/>
          </a:xfrm>
        </p:spPr>
      </p:pic>
      <p:sp>
        <p:nvSpPr>
          <p:cNvPr id="3" name="2 Marcador de contenido"/>
          <p:cNvSpPr>
            <a:spLocks noGrp="1"/>
          </p:cNvSpPr>
          <p:nvPr>
            <p:ph sz="half" idx="2"/>
          </p:nvPr>
        </p:nvSpPr>
        <p:spPr>
          <a:xfrm>
            <a:off x="251520" y="4149080"/>
            <a:ext cx="6120680" cy="2348880"/>
          </a:xfrm>
        </p:spPr>
        <p:txBody>
          <a:bodyPr>
            <a:noAutofit/>
          </a:bodyPr>
          <a:lstStyle/>
          <a:p>
            <a:pPr marL="0" indent="0" algn="just">
              <a:buNone/>
            </a:pPr>
            <a:r>
              <a:rPr lang="es-MX" sz="3600" dirty="0" smtClean="0">
                <a:solidFill>
                  <a:schemeClr val="bg1"/>
                </a:solidFill>
                <a:latin typeface="Arial" pitchFamily="34" charset="0"/>
                <a:cs typeface="Arial" pitchFamily="34" charset="0"/>
              </a:rPr>
              <a:t>Pésimas intervenciones que deteriora el patrimonio cultural y evangelizador de la Iglesia.</a:t>
            </a:r>
            <a:endParaRPr lang="es-MX" dirty="0" smtClean="0">
              <a:solidFill>
                <a:schemeClr val="bg1"/>
              </a:solidFill>
              <a:latin typeface="Arial" pitchFamily="34" charset="0"/>
              <a:cs typeface="Arial" pitchFamily="34" charset="0"/>
            </a:endParaRPr>
          </a:p>
        </p:txBody>
      </p:sp>
      <p:pic>
        <p:nvPicPr>
          <p:cNvPr id="4" name="7 Marcador de contenido"/>
          <p:cNvPicPr>
            <a:picLocks noChangeAspect="1"/>
          </p:cNvPicPr>
          <p:nvPr/>
        </p:nvPicPr>
        <p:blipFill rotWithShape="1">
          <a:blip r:embed="rId4" cstate="print">
            <a:extLst>
              <a:ext uri="{28A0092B-C50C-407E-A947-70E740481C1C}">
                <a14:useLocalDpi xmlns:a14="http://schemas.microsoft.com/office/drawing/2010/main" val="0"/>
              </a:ext>
            </a:extLst>
          </a:blip>
          <a:srcRect l="38911" t="15196" r="13644"/>
          <a:stretch/>
        </p:blipFill>
        <p:spPr>
          <a:xfrm>
            <a:off x="6588225" y="0"/>
            <a:ext cx="2555776" cy="6852318"/>
          </a:xfrm>
          <a:prstGeom prst="rect">
            <a:avLst/>
          </a:prstGeom>
        </p:spPr>
      </p:pic>
    </p:spTree>
    <p:extLst>
      <p:ext uri="{BB962C8B-B14F-4D97-AF65-F5344CB8AC3E}">
        <p14:creationId xmlns:p14="http://schemas.microsoft.com/office/powerpoint/2010/main" val="31917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0370" y="1988840"/>
            <a:ext cx="2987007" cy="2831873"/>
          </a:xfrm>
        </p:spPr>
      </p:pic>
      <p:sp>
        <p:nvSpPr>
          <p:cNvPr id="3" name="2 Marcador de contenido"/>
          <p:cNvSpPr>
            <a:spLocks noGrp="1"/>
          </p:cNvSpPr>
          <p:nvPr>
            <p:ph sz="half" idx="2"/>
          </p:nvPr>
        </p:nvSpPr>
        <p:spPr>
          <a:xfrm>
            <a:off x="3275856" y="44624"/>
            <a:ext cx="5688632" cy="6813376"/>
          </a:xfrm>
        </p:spPr>
        <p:txBody>
          <a:bodyPr>
            <a:noAutofit/>
          </a:bodyPr>
          <a:lstStyle/>
          <a:p>
            <a:pPr marL="0" indent="0" algn="just">
              <a:buNone/>
            </a:pPr>
            <a:r>
              <a:rPr lang="es-MX" sz="2000" dirty="0">
                <a:solidFill>
                  <a:srgbClr val="FFC000"/>
                </a:solidFill>
                <a:latin typeface="Arial" pitchFamily="34" charset="0"/>
                <a:cs typeface="Arial" pitchFamily="34" charset="0"/>
              </a:rPr>
              <a:t>Bendición del fuego.</a:t>
            </a:r>
          </a:p>
          <a:p>
            <a:pPr marL="0" indent="0" algn="just">
              <a:buNone/>
            </a:pPr>
            <a:r>
              <a:rPr lang="es-MX" sz="2000" dirty="0">
                <a:solidFill>
                  <a:schemeClr val="bg1"/>
                </a:solidFill>
                <a:latin typeface="Arial" pitchFamily="34" charset="0"/>
                <a:cs typeface="Arial" pitchFamily="34" charset="0"/>
              </a:rPr>
              <a:t>La bendición del fuego se debió al genio mismo del cristianismo, que cuida santificar las cosas antes de ponerlas a su servicio, a causa del desorden motivado por el pecado original.</a:t>
            </a:r>
          </a:p>
          <a:p>
            <a:pPr marL="0" indent="0" algn="just">
              <a:buNone/>
            </a:pPr>
            <a:r>
              <a:rPr lang="es-MX" sz="2000" dirty="0" smtClean="0">
                <a:solidFill>
                  <a:schemeClr val="bg1"/>
                </a:solidFill>
                <a:latin typeface="Arial" pitchFamily="34" charset="0"/>
                <a:cs typeface="Arial" pitchFamily="34" charset="0"/>
              </a:rPr>
              <a:t>Así</a:t>
            </a:r>
            <a:r>
              <a:rPr lang="es-MX" sz="2000" dirty="0">
                <a:solidFill>
                  <a:schemeClr val="bg1"/>
                </a:solidFill>
                <a:latin typeface="Arial" pitchFamily="34" charset="0"/>
                <a:cs typeface="Arial" pitchFamily="34" charset="0"/>
              </a:rPr>
              <a:t>, la necesidad de encender una luz que iluminase el recinto sagrado durante la vigilia dio ocasión a un rito lleno de simbolismo y extremadamente bello.</a:t>
            </a:r>
          </a:p>
          <a:p>
            <a:pPr marL="0" indent="0" algn="just">
              <a:buNone/>
            </a:pPr>
            <a:r>
              <a:rPr lang="es-MX" sz="2000" dirty="0" smtClean="0">
                <a:solidFill>
                  <a:schemeClr val="bg1"/>
                </a:solidFill>
                <a:latin typeface="Arial" pitchFamily="34" charset="0"/>
                <a:cs typeface="Arial" pitchFamily="34" charset="0"/>
              </a:rPr>
              <a:t>Según </a:t>
            </a:r>
            <a:r>
              <a:rPr lang="es-MX" sz="2000" dirty="0">
                <a:solidFill>
                  <a:schemeClr val="bg1"/>
                </a:solidFill>
                <a:latin typeface="Arial" pitchFamily="34" charset="0"/>
                <a:cs typeface="Arial" pitchFamily="34" charset="0"/>
              </a:rPr>
              <a:t>la rúbrica del Misal, reproducida también en el nuevo Ordo, y según también el mismo texto de la oración, el fuego se ha de sacar de una piedra. Esto fue, tal vez, la causa de que las rúbricas prescriban que tal ceremonia se haga en las puertas de la iglesia, cosa que ha sido confirmada también por el nuevo Ordo; mas éste, por el carácter pastoral que campea en todo él, señala que se puede hacer a la entrada de la iglesia o dentro de ella, es decir, «allí donde el pueblo pueda seguir mejor el rito sagrado».</a:t>
            </a:r>
          </a:p>
        </p:txBody>
      </p:sp>
    </p:spTree>
    <p:extLst>
      <p:ext uri="{BB962C8B-B14F-4D97-AF65-F5344CB8AC3E}">
        <p14:creationId xmlns:p14="http://schemas.microsoft.com/office/powerpoint/2010/main" val="1970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ou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03667" y="1340768"/>
            <a:ext cx="3432829" cy="3528392"/>
          </a:xfrm>
        </p:spPr>
      </p:pic>
      <p:sp>
        <p:nvSpPr>
          <p:cNvPr id="3" name="2 Marcador de contenido"/>
          <p:cNvSpPr>
            <a:spLocks noGrp="1"/>
          </p:cNvSpPr>
          <p:nvPr>
            <p:ph sz="half" idx="2"/>
          </p:nvPr>
        </p:nvSpPr>
        <p:spPr>
          <a:xfrm>
            <a:off x="107504" y="44624"/>
            <a:ext cx="5256584" cy="6813376"/>
          </a:xfrm>
        </p:spPr>
        <p:txBody>
          <a:bodyPr>
            <a:noAutofit/>
          </a:bodyPr>
          <a:lstStyle/>
          <a:p>
            <a:pPr marL="0" indent="0" algn="just">
              <a:buNone/>
            </a:pPr>
            <a:r>
              <a:rPr lang="es-MX" sz="2400" dirty="0">
                <a:solidFill>
                  <a:schemeClr val="bg1"/>
                </a:solidFill>
                <a:latin typeface="Arial" pitchFamily="34" charset="0"/>
                <a:cs typeface="Arial" pitchFamily="34" charset="0"/>
              </a:rPr>
              <a:t>El obtener el fuego de la piedra exigía a veces un esfuerzo muy laborioso y presentaba ciertos inconvenientes por el humo, mal olor, etc., etc.; por eso la entrada de la iglesia era el lugar más indicado.</a:t>
            </a:r>
          </a:p>
          <a:p>
            <a:pPr marL="0" indent="0" algn="just">
              <a:buNone/>
            </a:pPr>
            <a:endParaRPr lang="es-MX" sz="2400" dirty="0">
              <a:solidFill>
                <a:schemeClr val="bg1"/>
              </a:solidFill>
              <a:latin typeface="Arial" pitchFamily="34" charset="0"/>
              <a:cs typeface="Arial" pitchFamily="34" charset="0"/>
            </a:endParaRPr>
          </a:p>
          <a:p>
            <a:pPr marL="0" indent="0" algn="just">
              <a:buNone/>
            </a:pPr>
            <a:r>
              <a:rPr lang="es-MX" sz="2400" dirty="0">
                <a:solidFill>
                  <a:schemeClr val="bg1"/>
                </a:solidFill>
                <a:latin typeface="Arial" pitchFamily="34" charset="0"/>
                <a:cs typeface="Arial" pitchFamily="34" charset="0"/>
              </a:rPr>
              <a:t>Pero no en todos los lugares se obtenía el fuego mediante el pedernal. En Alemania y Francia, por ejemplo, se obtenía el fuego mediante lentes sometidas a la acción directa del sol. En Roma se desconocía la bendición del fuego en el siglo VIII. Allí las luces del día de Pascua se encendían de tres grandes lámparas colocadas en un lugar oculto el jueves santo.</a:t>
            </a:r>
          </a:p>
        </p:txBody>
      </p:sp>
    </p:spTree>
    <p:extLst>
      <p:ext uri="{BB962C8B-B14F-4D97-AF65-F5344CB8AC3E}">
        <p14:creationId xmlns:p14="http://schemas.microsoft.com/office/powerpoint/2010/main" val="42342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out)">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79712" y="95223"/>
            <a:ext cx="5120042" cy="3117753"/>
          </a:xfrm>
        </p:spPr>
      </p:pic>
      <p:sp>
        <p:nvSpPr>
          <p:cNvPr id="3" name="2 Marcador de contenido"/>
          <p:cNvSpPr>
            <a:spLocks noGrp="1"/>
          </p:cNvSpPr>
          <p:nvPr>
            <p:ph sz="half" idx="2"/>
          </p:nvPr>
        </p:nvSpPr>
        <p:spPr>
          <a:xfrm>
            <a:off x="107504" y="3140968"/>
            <a:ext cx="8856984" cy="3645024"/>
          </a:xfrm>
        </p:spPr>
        <p:txBody>
          <a:bodyPr>
            <a:noAutofit/>
          </a:bodyPr>
          <a:lstStyle/>
          <a:p>
            <a:pPr marL="0" indent="0" algn="just">
              <a:buNone/>
            </a:pPr>
            <a:r>
              <a:rPr lang="es-MX" sz="2000" dirty="0">
                <a:solidFill>
                  <a:schemeClr val="bg1"/>
                </a:solidFill>
                <a:latin typeface="Arial" pitchFamily="34" charset="0"/>
                <a:cs typeface="Arial" pitchFamily="34" charset="0"/>
              </a:rPr>
              <a:t>La bendición del fuego estaba, pues, en relación con el apagarse totalmente las luces al fin de los oficios; por lo mismo se debía repetir tres veces durante el triduo sacro. Mas como en otras iglesias no se apagaban completamente las luces, sino que se dejaban algunas lámparas encendidas en lugares reservados, sólo se bendecía el fuego en la noche del miércoles santo al jueves. Así se hacía, por ejemplo. en Jerusalén, según refiere </a:t>
            </a:r>
            <a:r>
              <a:rPr lang="es-MX" sz="2000" dirty="0" err="1">
                <a:solidFill>
                  <a:schemeClr val="bg1"/>
                </a:solidFill>
                <a:latin typeface="Arial" pitchFamily="34" charset="0"/>
                <a:cs typeface="Arial" pitchFamily="34" charset="0"/>
              </a:rPr>
              <a:t>Eteria</a:t>
            </a:r>
            <a:r>
              <a:rPr lang="es-MX" sz="2000" dirty="0">
                <a:solidFill>
                  <a:schemeClr val="bg1"/>
                </a:solidFill>
                <a:latin typeface="Arial" pitchFamily="34" charset="0"/>
                <a:cs typeface="Arial" pitchFamily="34" charset="0"/>
              </a:rPr>
              <a:t>: «Pero a la hora de décima. que aquí llaman </a:t>
            </a:r>
            <a:r>
              <a:rPr lang="es-MX" sz="2000" dirty="0" err="1">
                <a:solidFill>
                  <a:schemeClr val="bg1"/>
                </a:solidFill>
                <a:latin typeface="Arial" pitchFamily="34" charset="0"/>
                <a:cs typeface="Arial" pitchFamily="34" charset="0"/>
              </a:rPr>
              <a:t>lecíricon</a:t>
            </a:r>
            <a:r>
              <a:rPr lang="es-MX" sz="2000" dirty="0">
                <a:solidFill>
                  <a:schemeClr val="bg1"/>
                </a:solidFill>
                <a:latin typeface="Arial" pitchFamily="34" charset="0"/>
                <a:cs typeface="Arial" pitchFamily="34" charset="0"/>
              </a:rPr>
              <a:t> y nosotros decimos </a:t>
            </a:r>
            <a:r>
              <a:rPr lang="es-MX" sz="2000" dirty="0" err="1">
                <a:solidFill>
                  <a:schemeClr val="bg1"/>
                </a:solidFill>
                <a:latin typeface="Arial" pitchFamily="34" charset="0"/>
                <a:cs typeface="Arial" pitchFamily="34" charset="0"/>
              </a:rPr>
              <a:t>lucernare</a:t>
            </a:r>
            <a:r>
              <a:rPr lang="es-MX" sz="2000" dirty="0">
                <a:solidFill>
                  <a:schemeClr val="bg1"/>
                </a:solidFill>
                <a:latin typeface="Arial" pitchFamily="34" charset="0"/>
                <a:cs typeface="Arial" pitchFamily="34" charset="0"/>
              </a:rPr>
              <a:t>. todo el pueblo se reúne nuevamente en el </a:t>
            </a:r>
            <a:r>
              <a:rPr lang="es-MX" sz="2000" dirty="0" err="1">
                <a:solidFill>
                  <a:schemeClr val="bg1"/>
                </a:solidFill>
                <a:latin typeface="Arial" pitchFamily="34" charset="0"/>
                <a:cs typeface="Arial" pitchFamily="34" charset="0"/>
              </a:rPr>
              <a:t>Anástasis</a:t>
            </a:r>
            <a:r>
              <a:rPr lang="es-MX" sz="2000" dirty="0">
                <a:solidFill>
                  <a:schemeClr val="bg1"/>
                </a:solidFill>
                <a:latin typeface="Arial" pitchFamily="34" charset="0"/>
                <a:cs typeface="Arial" pitchFamily="34" charset="0"/>
              </a:rPr>
              <a:t>. se encienden todas las candelas y cirios. formándose una luz infinita. Mas esta luz no se trae de afuera. sino que se saca de la gruta interior. esto es. de dentro de las cancelas. donde día y noche luce continuamente una lámpara</a:t>
            </a:r>
            <a:r>
              <a:rPr lang="es-MX" sz="2000" dirty="0" smtClean="0">
                <a:solidFill>
                  <a:schemeClr val="bg1"/>
                </a:solidFill>
                <a:latin typeface="Arial" pitchFamily="34" charset="0"/>
                <a:cs typeface="Arial" pitchFamily="34" charset="0"/>
              </a:rPr>
              <a:t>».</a:t>
            </a:r>
            <a:endParaRPr lang="es-MX"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107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79712" y="95223"/>
            <a:ext cx="5120042" cy="3549801"/>
          </a:xfrm>
        </p:spPr>
      </p:pic>
      <p:sp>
        <p:nvSpPr>
          <p:cNvPr id="3" name="2 Marcador de contenido"/>
          <p:cNvSpPr>
            <a:spLocks noGrp="1"/>
          </p:cNvSpPr>
          <p:nvPr>
            <p:ph sz="half" idx="2"/>
          </p:nvPr>
        </p:nvSpPr>
        <p:spPr>
          <a:xfrm>
            <a:off x="107504" y="3212976"/>
            <a:ext cx="8856984" cy="3645024"/>
          </a:xfrm>
        </p:spPr>
        <p:txBody>
          <a:bodyPr>
            <a:noAutofit/>
          </a:bodyPr>
          <a:lstStyle/>
          <a:p>
            <a:pPr marL="0" indent="0" algn="just">
              <a:buNone/>
            </a:pPr>
            <a:endParaRPr lang="es-MX" sz="2400" dirty="0">
              <a:solidFill>
                <a:schemeClr val="bg1"/>
              </a:solidFill>
              <a:latin typeface="Arial" pitchFamily="34" charset="0"/>
              <a:cs typeface="Arial" pitchFamily="34" charset="0"/>
            </a:endParaRPr>
          </a:p>
          <a:p>
            <a:pPr marL="0" indent="0" algn="just">
              <a:buNone/>
            </a:pPr>
            <a:r>
              <a:rPr lang="es-MX" sz="2400" dirty="0">
                <a:solidFill>
                  <a:schemeClr val="bg1"/>
                </a:solidFill>
                <a:latin typeface="Arial" pitchFamily="34" charset="0"/>
                <a:cs typeface="Arial" pitchFamily="34" charset="0"/>
              </a:rPr>
              <a:t>En Roma aparece por vez primera la bendición del fuego el sábado santo el Ordo X (S. XII), el cual indica las tres oraciones que todavía trae el Misal, de las que sólo la primera se ha conservado en el nuevo Ordo.</a:t>
            </a:r>
          </a:p>
          <a:p>
            <a:pPr marL="0" indent="0" algn="just">
              <a:buNone/>
            </a:pPr>
            <a:endParaRPr lang="es-MX" sz="2400" dirty="0">
              <a:solidFill>
                <a:schemeClr val="bg1"/>
              </a:solidFill>
              <a:latin typeface="Arial" pitchFamily="34" charset="0"/>
              <a:cs typeface="Arial" pitchFamily="34" charset="0"/>
            </a:endParaRPr>
          </a:p>
          <a:p>
            <a:pPr marL="0" indent="0" algn="just">
              <a:buNone/>
            </a:pPr>
            <a:r>
              <a:rPr lang="es-MX" sz="2400" dirty="0">
                <a:solidFill>
                  <a:schemeClr val="bg1"/>
                </a:solidFill>
                <a:latin typeface="Arial" pitchFamily="34" charset="0"/>
                <a:cs typeface="Arial" pitchFamily="34" charset="0"/>
              </a:rPr>
              <a:t>En algunos lugares. la bendición del fuego trascendía hasta la vida hogareña. Los fieles se surtían del fuego sagrado para sus usos domésticos.</a:t>
            </a:r>
          </a:p>
        </p:txBody>
      </p:sp>
    </p:spTree>
    <p:extLst>
      <p:ext uri="{BB962C8B-B14F-4D97-AF65-F5344CB8AC3E}">
        <p14:creationId xmlns:p14="http://schemas.microsoft.com/office/powerpoint/2010/main" val="226049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out)">
                                      <p:cBhvr>
                                        <p:cTn id="11" dur="2000"/>
                                        <p:tgtEl>
                                          <p:spTgt spid="3">
                                            <p:txEl>
                                              <p:pRg st="1" end="1"/>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out)">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0923" r="44601"/>
          <a:stretch/>
        </p:blipFill>
        <p:spPr>
          <a:xfrm>
            <a:off x="251520" y="404664"/>
            <a:ext cx="2232248" cy="6080166"/>
          </a:xfrm>
        </p:spPr>
      </p:pic>
      <p:sp>
        <p:nvSpPr>
          <p:cNvPr id="3" name="2 Marcador de contenido"/>
          <p:cNvSpPr>
            <a:spLocks noGrp="1"/>
          </p:cNvSpPr>
          <p:nvPr>
            <p:ph sz="half" idx="2"/>
          </p:nvPr>
        </p:nvSpPr>
        <p:spPr>
          <a:xfrm>
            <a:off x="2771800" y="44624"/>
            <a:ext cx="6120680" cy="6480720"/>
          </a:xfrm>
        </p:spPr>
        <p:txBody>
          <a:bodyPr>
            <a:noAutofit/>
          </a:bodyPr>
          <a:lstStyle/>
          <a:p>
            <a:pPr marL="0" indent="0" algn="ctr">
              <a:buNone/>
            </a:pPr>
            <a:r>
              <a:rPr lang="es-MX" sz="2400" dirty="0">
                <a:solidFill>
                  <a:srgbClr val="FFC000"/>
                </a:solidFill>
                <a:latin typeface="Arial" pitchFamily="34" charset="0"/>
                <a:cs typeface="Arial" pitchFamily="34" charset="0"/>
              </a:rPr>
              <a:t>EL CIRIO PASCUAL.</a:t>
            </a:r>
          </a:p>
          <a:p>
            <a:pPr marL="0" indent="0" algn="just">
              <a:buNone/>
            </a:pPr>
            <a:r>
              <a:rPr lang="es-MX" sz="2400" dirty="0" smtClean="0">
                <a:solidFill>
                  <a:schemeClr val="bg1"/>
                </a:solidFill>
                <a:latin typeface="Arial" pitchFamily="34" charset="0"/>
                <a:cs typeface="Arial" pitchFamily="34" charset="0"/>
              </a:rPr>
              <a:t>EI </a:t>
            </a:r>
            <a:r>
              <a:rPr lang="es-MX" sz="2400" dirty="0">
                <a:solidFill>
                  <a:schemeClr val="bg1"/>
                </a:solidFill>
                <a:latin typeface="Arial" pitchFamily="34" charset="0"/>
                <a:cs typeface="Arial" pitchFamily="34" charset="0"/>
              </a:rPr>
              <a:t>cirio pascual, símbolo de Cristo resucitado, luz de luz y esplendor de la gloria del Padre, es objeto de grandes honores en esta vigilia.</a:t>
            </a:r>
          </a:p>
          <a:p>
            <a:pPr marL="0" indent="0" algn="just">
              <a:buNone/>
            </a:pPr>
            <a:endParaRPr lang="es-MX" sz="2400" dirty="0">
              <a:solidFill>
                <a:schemeClr val="bg1"/>
              </a:solidFill>
              <a:latin typeface="Arial" pitchFamily="34" charset="0"/>
              <a:cs typeface="Arial" pitchFamily="34" charset="0"/>
            </a:endParaRPr>
          </a:p>
          <a:p>
            <a:pPr marL="0" indent="0" algn="just">
              <a:buNone/>
            </a:pPr>
            <a:r>
              <a:rPr lang="es-MX" sz="2400" dirty="0">
                <a:solidFill>
                  <a:schemeClr val="bg1"/>
                </a:solidFill>
                <a:latin typeface="Arial" pitchFamily="34" charset="0"/>
                <a:cs typeface="Arial" pitchFamily="34" charset="0"/>
              </a:rPr>
              <a:t>Su origen.</a:t>
            </a:r>
          </a:p>
          <a:p>
            <a:pPr marL="0" indent="0" algn="just">
              <a:buNone/>
            </a:pPr>
            <a:r>
              <a:rPr lang="es-MX" sz="2400" dirty="0">
                <a:solidFill>
                  <a:schemeClr val="bg1"/>
                </a:solidFill>
                <a:latin typeface="Arial" pitchFamily="34" charset="0"/>
                <a:cs typeface="Arial" pitchFamily="34" charset="0"/>
              </a:rPr>
              <a:t>No se sabe con certeza cuál es el origen del cirio pascual.</a:t>
            </a:r>
          </a:p>
          <a:p>
            <a:pPr marL="0" indent="0" algn="just">
              <a:buNone/>
            </a:pPr>
            <a:r>
              <a:rPr lang="es-MX" sz="2400" dirty="0">
                <a:solidFill>
                  <a:schemeClr val="bg1"/>
                </a:solidFill>
                <a:latin typeface="Arial" pitchFamily="34" charset="0"/>
                <a:cs typeface="Arial" pitchFamily="34" charset="0"/>
              </a:rPr>
              <a:t>Algunos lo relacionan con unas luces que se encendían en señal de júbilo, en las iglesias y fuera de ellas, en la noche pascual. Sin embargo, otros, con mayor fundamento, lo hacen derivar del cirio del lucernario del oficio vespertino, con el que se iniciaba en muchas iglesias el oficio de la vigilia dominical.</a:t>
            </a:r>
          </a:p>
        </p:txBody>
      </p:sp>
    </p:spTree>
    <p:extLst>
      <p:ext uri="{BB962C8B-B14F-4D97-AF65-F5344CB8AC3E}">
        <p14:creationId xmlns:p14="http://schemas.microsoft.com/office/powerpoint/2010/main" val="35633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out)">
                                      <p:cBhvr>
                                        <p:cTn id="19" dur="2000"/>
                                        <p:tgtEl>
                                          <p:spTgt spid="3">
                                            <p:txEl>
                                              <p:pRg st="3" end="3"/>
                                            </p:txEl>
                                          </p:spTgt>
                                        </p:tgtEl>
                                      </p:cBhvr>
                                    </p:animEffect>
                                  </p:childTnLst>
                                </p:cTn>
                              </p:par>
                            </p:childTnLst>
                          </p:cTn>
                        </p:par>
                        <p:par>
                          <p:cTn id="20" fill="hold">
                            <p:stCondLst>
                              <p:cond delay="8000"/>
                            </p:stCondLst>
                            <p:childTnLst>
                              <p:par>
                                <p:cTn id="21" presetID="8" presetClass="entr" presetSubtype="32"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out)">
                                      <p:cBhvr>
                                        <p:cTn id="23" dur="2000"/>
                                        <p:tgtEl>
                                          <p:spTgt spid="3">
                                            <p:txEl>
                                              <p:pRg st="4" end="4"/>
                                            </p:txEl>
                                          </p:spTgt>
                                        </p:tgtEl>
                                      </p:cBhvr>
                                    </p:animEffect>
                                  </p:childTnLst>
                                </p:cTn>
                              </p:par>
                            </p:childTnLst>
                          </p:cTn>
                        </p:par>
                        <p:par>
                          <p:cTn id="24" fill="hold">
                            <p:stCondLst>
                              <p:cond delay="10000"/>
                            </p:stCondLst>
                            <p:childTnLst>
                              <p:par>
                                <p:cTn id="25" presetID="8" presetClass="entr" presetSubtype="32"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out)">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5820" r="25239"/>
          <a:stretch/>
        </p:blipFill>
        <p:spPr>
          <a:xfrm>
            <a:off x="179512" y="188640"/>
            <a:ext cx="3004751" cy="6169855"/>
          </a:xfrm>
        </p:spPr>
      </p:pic>
      <p:sp>
        <p:nvSpPr>
          <p:cNvPr id="3" name="2 Marcador de contenido"/>
          <p:cNvSpPr>
            <a:spLocks noGrp="1"/>
          </p:cNvSpPr>
          <p:nvPr>
            <p:ph sz="half" idx="2"/>
          </p:nvPr>
        </p:nvSpPr>
        <p:spPr>
          <a:xfrm>
            <a:off x="3923928" y="44624"/>
            <a:ext cx="4968552" cy="6696744"/>
          </a:xfrm>
        </p:spPr>
        <p:txBody>
          <a:bodyPr>
            <a:noAutofit/>
          </a:bodyPr>
          <a:lstStyle/>
          <a:p>
            <a:pPr marL="0" indent="0" algn="just">
              <a:buNone/>
            </a:pPr>
            <a:r>
              <a:rPr lang="es-MX" sz="2000" dirty="0">
                <a:solidFill>
                  <a:schemeClr val="bg1"/>
                </a:solidFill>
                <a:latin typeface="Arial" pitchFamily="34" charset="0"/>
                <a:cs typeface="Arial" pitchFamily="34" charset="0"/>
              </a:rPr>
              <a:t>Todo esto muestra que en el siglo IV tal uso no era nuevo ni propio de alguna iglesia particular. En el siglo VII eran pocas las iglesias occidentales que no hubiesen introducido tal rito.</a:t>
            </a:r>
          </a:p>
          <a:p>
            <a:pPr marL="0" indent="0" algn="just">
              <a:buNone/>
            </a:pPr>
            <a:endParaRPr lang="es-MX" sz="2000" dirty="0">
              <a:solidFill>
                <a:schemeClr val="bg1"/>
              </a:solidFill>
              <a:latin typeface="Arial" pitchFamily="34" charset="0"/>
              <a:cs typeface="Arial" pitchFamily="34" charset="0"/>
            </a:endParaRPr>
          </a:p>
          <a:p>
            <a:pPr marL="0" indent="0" algn="just">
              <a:buNone/>
            </a:pPr>
            <a:r>
              <a:rPr lang="es-MX" sz="2000" dirty="0">
                <a:solidFill>
                  <a:schemeClr val="bg1"/>
                </a:solidFill>
                <a:latin typeface="Arial" pitchFamily="34" charset="0"/>
                <a:cs typeface="Arial" pitchFamily="34" charset="0"/>
              </a:rPr>
              <a:t>En Roma no aparece antes del siglo VIII. El primer documento en darnos la noticia con una fórmula de bendición encuadrada en un rito simplicísimo es el sacramentario </a:t>
            </a:r>
            <a:r>
              <a:rPr lang="es-MX" sz="2000" dirty="0" err="1">
                <a:solidFill>
                  <a:schemeClr val="bg1"/>
                </a:solidFill>
                <a:latin typeface="Arial" pitchFamily="34" charset="0"/>
                <a:cs typeface="Arial" pitchFamily="34" charset="0"/>
              </a:rPr>
              <a:t>Gelasiano</a:t>
            </a:r>
            <a:r>
              <a:rPr lang="es-MX" sz="2000" dirty="0">
                <a:solidFill>
                  <a:schemeClr val="bg1"/>
                </a:solidFill>
                <a:latin typeface="Arial" pitchFamily="34" charset="0"/>
                <a:cs typeface="Arial" pitchFamily="34" charset="0"/>
              </a:rPr>
              <a:t>. Luego se añadieron algunos ritos y se confundieron otros, llegando a formar una mescolanza difícil de discernir antes del nuevo </a:t>
            </a:r>
            <a:r>
              <a:rPr lang="es-MX" sz="2000" dirty="0" err="1">
                <a:solidFill>
                  <a:schemeClr val="bg1"/>
                </a:solidFill>
                <a:latin typeface="Arial" pitchFamily="34" charset="0"/>
                <a:cs typeface="Arial" pitchFamily="34" charset="0"/>
              </a:rPr>
              <a:t>OrdQ</a:t>
            </a:r>
            <a:r>
              <a:rPr lang="es-MX" sz="2000" dirty="0">
                <a:solidFill>
                  <a:schemeClr val="bg1"/>
                </a:solidFill>
                <a:latin typeface="Arial" pitchFamily="34" charset="0"/>
                <a:cs typeface="Arial" pitchFamily="34" charset="0"/>
              </a:rPr>
              <a:t>, especialmente después de las reformas carolingias y las elaboraciones rituales de los siglos X y XI. Por ejemplo, del </a:t>
            </a:r>
            <a:r>
              <a:rPr lang="es-MX" sz="2000" dirty="0" err="1">
                <a:solidFill>
                  <a:schemeClr val="bg1"/>
                </a:solidFill>
                <a:latin typeface="Arial" pitchFamily="34" charset="0"/>
                <a:cs typeface="Arial" pitchFamily="34" charset="0"/>
              </a:rPr>
              <a:t>cereus</a:t>
            </a:r>
            <a:r>
              <a:rPr lang="es-MX" sz="2000" dirty="0">
                <a:solidFill>
                  <a:schemeClr val="bg1"/>
                </a:solidFill>
                <a:latin typeface="Arial" pitchFamily="34" charset="0"/>
                <a:cs typeface="Arial" pitchFamily="34" charset="0"/>
              </a:rPr>
              <a:t> </a:t>
            </a:r>
            <a:r>
              <a:rPr lang="es-MX" sz="2000" dirty="0" err="1">
                <a:solidFill>
                  <a:schemeClr val="bg1"/>
                </a:solidFill>
                <a:latin typeface="Arial" pitchFamily="34" charset="0"/>
                <a:cs typeface="Arial" pitchFamily="34" charset="0"/>
              </a:rPr>
              <a:t>incensus</a:t>
            </a:r>
            <a:r>
              <a:rPr lang="es-MX" sz="2000" dirty="0">
                <a:solidFill>
                  <a:schemeClr val="bg1"/>
                </a:solidFill>
                <a:latin typeface="Arial" pitchFamily="34" charset="0"/>
                <a:cs typeface="Arial" pitchFamily="34" charset="0"/>
              </a:rPr>
              <a:t> (cirio encendido) se llegó a admitir los granos de incienso para ser clavados en el cirio.</a:t>
            </a:r>
          </a:p>
        </p:txBody>
      </p:sp>
    </p:spTree>
    <p:extLst>
      <p:ext uri="{BB962C8B-B14F-4D97-AF65-F5344CB8AC3E}">
        <p14:creationId xmlns:p14="http://schemas.microsoft.com/office/powerpoint/2010/main" val="402599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out)">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3" name="2 Marcador de contenido"/>
          <p:cNvSpPr>
            <a:spLocks noGrp="1"/>
          </p:cNvSpPr>
          <p:nvPr>
            <p:ph sz="half" idx="2"/>
          </p:nvPr>
        </p:nvSpPr>
        <p:spPr>
          <a:xfrm>
            <a:off x="107503" y="2564904"/>
            <a:ext cx="8904989" cy="4176464"/>
          </a:xfrm>
        </p:spPr>
        <p:txBody>
          <a:bodyPr>
            <a:noAutofit/>
          </a:bodyPr>
          <a:lstStyle/>
          <a:p>
            <a:pPr marL="0" indent="0" algn="just">
              <a:buNone/>
            </a:pPr>
            <a:r>
              <a:rPr lang="es-MX" sz="2000" dirty="0">
                <a:solidFill>
                  <a:schemeClr val="bg1"/>
                </a:solidFill>
                <a:latin typeface="Arial" pitchFamily="34" charset="0"/>
                <a:cs typeface="Arial" pitchFamily="34" charset="0"/>
              </a:rPr>
              <a:t>Al fin de la vigilia pascual se solía romper el cirio en algunos lugares y se distribuían sus fragmentos entre los fieles como sacramentales. En el siglo x se hacía esto el domingo de Quasimodo. En algunas iglesias, como Poitiers, para no romper los cirios preciosos, se consagraban después de la función otros cirios pequeños con la fórmula del </a:t>
            </a:r>
            <a:r>
              <a:rPr lang="es-MX" sz="2000" dirty="0" err="1">
                <a:solidFill>
                  <a:schemeClr val="bg1"/>
                </a:solidFill>
                <a:latin typeface="Arial" pitchFamily="34" charset="0"/>
                <a:cs typeface="Arial" pitchFamily="34" charset="0"/>
              </a:rPr>
              <a:t>Gelasiano</a:t>
            </a:r>
            <a:r>
              <a:rPr lang="es-MX" sz="2000" dirty="0">
                <a:solidFill>
                  <a:schemeClr val="bg1"/>
                </a:solidFill>
                <a:latin typeface="Arial" pitchFamily="34" charset="0"/>
                <a:cs typeface="Arial" pitchFamily="34" charset="0"/>
              </a:rPr>
              <a:t>, y éstos eran los que se rompían y se distribuían entre los fieles. Esta costumbre desapareció cuando se introdujo la costumbre de dejar el cirio al lado del ambón hasta el día de la Ascensión. En Roma se suplió esto con los </a:t>
            </a:r>
            <a:r>
              <a:rPr lang="es-MX" sz="2000" dirty="0" err="1">
                <a:solidFill>
                  <a:schemeClr val="bg1"/>
                </a:solidFill>
                <a:latin typeface="Arial" pitchFamily="34" charset="0"/>
                <a:cs typeface="Arial" pitchFamily="34" charset="0"/>
              </a:rPr>
              <a:t>Agnu</a:t>
            </a:r>
            <a:r>
              <a:rPr lang="es-MX" sz="2000" dirty="0">
                <a:solidFill>
                  <a:schemeClr val="bg1"/>
                </a:solidFill>
                <a:latin typeface="Arial" pitchFamily="34" charset="0"/>
                <a:cs typeface="Arial" pitchFamily="34" charset="0"/>
              </a:rPr>
              <a:t> </a:t>
            </a:r>
            <a:r>
              <a:rPr lang="es-MX" sz="2000" dirty="0" err="1">
                <a:solidFill>
                  <a:schemeClr val="bg1"/>
                </a:solidFill>
                <a:latin typeface="Arial" pitchFamily="34" charset="0"/>
                <a:cs typeface="Arial" pitchFamily="34" charset="0"/>
              </a:rPr>
              <a:t>Déis</a:t>
            </a:r>
            <a:r>
              <a:rPr lang="es-MX" sz="2000" dirty="0">
                <a:solidFill>
                  <a:schemeClr val="bg1"/>
                </a:solidFill>
                <a:latin typeface="Arial" pitchFamily="34" charset="0"/>
                <a:cs typeface="Arial" pitchFamily="34" charset="0"/>
              </a:rPr>
              <a:t> (especie de medallones hechos con la cera que había quedado del cirio pascual).</a:t>
            </a:r>
          </a:p>
          <a:p>
            <a:pPr marL="0" indent="0" algn="just">
              <a:buNone/>
            </a:pPr>
            <a:endParaRPr lang="es-MX" sz="2000" dirty="0">
              <a:solidFill>
                <a:schemeClr val="bg1"/>
              </a:solidFill>
              <a:latin typeface="Arial" pitchFamily="34" charset="0"/>
              <a:cs typeface="Arial" pitchFamily="34" charset="0"/>
            </a:endParaRPr>
          </a:p>
          <a:p>
            <a:pPr marL="0" indent="0" algn="just">
              <a:buNone/>
            </a:pPr>
            <a:r>
              <a:rPr lang="es-MX" sz="2000" dirty="0">
                <a:solidFill>
                  <a:schemeClr val="bg1"/>
                </a:solidFill>
                <a:latin typeface="Arial" pitchFamily="34" charset="0"/>
                <a:cs typeface="Arial" pitchFamily="34" charset="0"/>
              </a:rPr>
              <a:t>No estaría mal que después del año litúrgico se fundiese el cirio y se fabricasen algunas medallones con esa cera y se distribuyesen a los fieles y que estos contribuyeran a costear el nuevo cirio pascual de la parroquia.</a:t>
            </a:r>
          </a:p>
        </p:txBody>
      </p:sp>
      <p:pic>
        <p:nvPicPr>
          <p:cNvPr id="5" name="7 Marcador de contenido"/>
          <p:cNvPicPr>
            <a:picLocks noChangeAspect="1"/>
          </p:cNvPicPr>
          <p:nvPr/>
        </p:nvPicPr>
        <p:blipFill rotWithShape="1">
          <a:blip r:embed="rId3" cstate="print">
            <a:extLst>
              <a:ext uri="{28A0092B-C50C-407E-A947-70E740481C1C}">
                <a14:useLocalDpi xmlns:a14="http://schemas.microsoft.com/office/drawing/2010/main" val="0"/>
              </a:ext>
            </a:extLst>
          </a:blip>
          <a:srcRect t="28083"/>
          <a:stretch/>
        </p:blipFill>
        <p:spPr>
          <a:xfrm>
            <a:off x="2267337" y="-34145"/>
            <a:ext cx="4680927" cy="2360881"/>
          </a:xfrm>
          <a:prstGeom prst="rect">
            <a:avLst/>
          </a:prstGeom>
        </p:spPr>
      </p:pic>
    </p:spTree>
    <p:extLst>
      <p:ext uri="{BB962C8B-B14F-4D97-AF65-F5344CB8AC3E}">
        <p14:creationId xmlns:p14="http://schemas.microsoft.com/office/powerpoint/2010/main" val="3386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2000"/>
                                        <p:tgtEl>
                                          <p:spTgt spid="3">
                                            <p:txEl>
                                              <p:pRg st="0" end="0"/>
                                            </p:txEl>
                                          </p:spTgt>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amond(out)">
                                      <p:cBhvr>
                                        <p:cTn id="11" dur="2000"/>
                                        <p:tgtEl>
                                          <p:spTgt spid="3">
                                            <p:txEl>
                                              <p:pRg st="2" end="2"/>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83768" y="260648"/>
            <a:ext cx="4224468" cy="6336704"/>
          </a:xfrm>
        </p:spPr>
      </p:pic>
    </p:spTree>
    <p:extLst>
      <p:ext uri="{BB962C8B-B14F-4D97-AF65-F5344CB8AC3E}">
        <p14:creationId xmlns:p14="http://schemas.microsoft.com/office/powerpoint/2010/main" val="82624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5"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60648"/>
            <a:ext cx="6958030" cy="6408712"/>
          </a:xfrm>
          <a:prstGeom prst="rect">
            <a:avLst/>
          </a:prstGeom>
        </p:spPr>
      </p:pic>
    </p:spTree>
    <p:extLst>
      <p:ext uri="{BB962C8B-B14F-4D97-AF65-F5344CB8AC3E}">
        <p14:creationId xmlns:p14="http://schemas.microsoft.com/office/powerpoint/2010/main" val="15320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4869160"/>
            <a:ext cx="9144000" cy="2016225"/>
          </a:xfrm>
        </p:spPr>
      </p:pic>
      <p:sp>
        <p:nvSpPr>
          <p:cNvPr id="3" name="2 Marcador de contenido"/>
          <p:cNvSpPr>
            <a:spLocks noGrp="1"/>
          </p:cNvSpPr>
          <p:nvPr>
            <p:ph sz="half" idx="2"/>
          </p:nvPr>
        </p:nvSpPr>
        <p:spPr>
          <a:xfrm>
            <a:off x="0" y="980728"/>
            <a:ext cx="9144000" cy="4032448"/>
          </a:xfrm>
        </p:spPr>
        <p:txBody>
          <a:bodyPr wrap="square" lIns="72000" tIns="72000" rIns="72000" bIns="72000" numCol="2" spcCol="540000">
            <a:noAutofit/>
          </a:bodyPr>
          <a:lstStyle/>
          <a:p>
            <a:pPr marL="0" indent="0" algn="just">
              <a:buNone/>
            </a:pPr>
            <a:r>
              <a:rPr lang="es-MX" sz="1900" b="1" spc="-150" dirty="0">
                <a:solidFill>
                  <a:schemeClr val="bg1"/>
                </a:solidFill>
                <a:latin typeface="Arial" pitchFamily="34" charset="0"/>
                <a:cs typeface="Arial" pitchFamily="34" charset="0"/>
              </a:rPr>
              <a:t>EL SEÑOR ES </a:t>
            </a:r>
            <a:r>
              <a:rPr lang="es-MX" sz="1900" b="1" spc="-150" dirty="0" smtClean="0">
                <a:solidFill>
                  <a:schemeClr val="bg1"/>
                </a:solidFill>
                <a:latin typeface="Arial" pitchFamily="34" charset="0"/>
                <a:cs typeface="Arial" pitchFamily="34" charset="0"/>
              </a:rPr>
              <a:t> MI  LUZ  Y   </a:t>
            </a:r>
            <a:r>
              <a:rPr lang="es-MX" sz="1900" b="1" spc="-150" dirty="0">
                <a:solidFill>
                  <a:schemeClr val="bg1"/>
                </a:solidFill>
                <a:latin typeface="Arial" pitchFamily="34" charset="0"/>
                <a:cs typeface="Arial" pitchFamily="34" charset="0"/>
              </a:rPr>
              <a:t>MI SALVACIÓN.</a:t>
            </a:r>
          </a:p>
          <a:p>
            <a:pPr marL="0" indent="0" algn="just">
              <a:buNone/>
            </a:pPr>
            <a:r>
              <a:rPr lang="es-MX" sz="1900" b="1" spc="-150" dirty="0">
                <a:solidFill>
                  <a:schemeClr val="bg1"/>
                </a:solidFill>
                <a:latin typeface="Arial" pitchFamily="34" charset="0"/>
                <a:cs typeface="Arial" pitchFamily="34" charset="0"/>
              </a:rPr>
              <a:t>EL SEÑOR ES </a:t>
            </a:r>
            <a:r>
              <a:rPr lang="es-MX" sz="1900" b="1" spc="-150" dirty="0" smtClean="0">
                <a:solidFill>
                  <a:schemeClr val="bg1"/>
                </a:solidFill>
                <a:latin typeface="Arial" pitchFamily="34" charset="0"/>
                <a:cs typeface="Arial" pitchFamily="34" charset="0"/>
              </a:rPr>
              <a:t>LA  DEFENSA</a:t>
            </a:r>
          </a:p>
          <a:p>
            <a:pPr marL="0" indent="0" algn="just">
              <a:buNone/>
            </a:pPr>
            <a:r>
              <a:rPr lang="es-MX" sz="1900" b="1" spc="-150" dirty="0" smtClean="0">
                <a:solidFill>
                  <a:schemeClr val="bg1"/>
                </a:solidFill>
                <a:latin typeface="Arial" pitchFamily="34" charset="0"/>
                <a:cs typeface="Arial" pitchFamily="34" charset="0"/>
              </a:rPr>
              <a:t>DE  </a:t>
            </a:r>
            <a:r>
              <a:rPr lang="es-MX" sz="1900" b="1" spc="-150" dirty="0">
                <a:solidFill>
                  <a:schemeClr val="bg1"/>
                </a:solidFill>
                <a:latin typeface="Arial" pitchFamily="34" charset="0"/>
                <a:cs typeface="Arial" pitchFamily="34" charset="0"/>
              </a:rPr>
              <a:t>MI </a:t>
            </a:r>
            <a:r>
              <a:rPr lang="es-MX" sz="1900" b="1" spc="-150" dirty="0" smtClean="0">
                <a:solidFill>
                  <a:schemeClr val="bg1"/>
                </a:solidFill>
                <a:latin typeface="Arial" pitchFamily="34" charset="0"/>
                <a:cs typeface="Arial" pitchFamily="34" charset="0"/>
              </a:rPr>
              <a:t> VIDA</a:t>
            </a:r>
            <a:r>
              <a:rPr lang="es-MX" sz="1900" b="1" spc="-150" dirty="0">
                <a:solidFill>
                  <a:schemeClr val="bg1"/>
                </a:solidFill>
                <a:latin typeface="Arial" pitchFamily="34" charset="0"/>
                <a:cs typeface="Arial" pitchFamily="34" charset="0"/>
              </a:rPr>
              <a:t>.</a:t>
            </a:r>
          </a:p>
          <a:p>
            <a:pPr marL="0" indent="0" algn="just">
              <a:buNone/>
            </a:pPr>
            <a:r>
              <a:rPr lang="es-MX" sz="1900" b="1" spc="-150" dirty="0">
                <a:solidFill>
                  <a:schemeClr val="bg1"/>
                </a:solidFill>
                <a:latin typeface="Arial" pitchFamily="34" charset="0"/>
                <a:cs typeface="Arial" pitchFamily="34" charset="0"/>
              </a:rPr>
              <a:t>SI </a:t>
            </a:r>
            <a:r>
              <a:rPr lang="es-MX" sz="1900" b="1" spc="-150" dirty="0" smtClean="0">
                <a:solidFill>
                  <a:schemeClr val="bg1"/>
                </a:solidFill>
                <a:latin typeface="Arial" pitchFamily="34" charset="0"/>
                <a:cs typeface="Arial" pitchFamily="34" charset="0"/>
              </a:rPr>
              <a:t> EL  SEÑOR  ES  MI  </a:t>
            </a:r>
            <a:r>
              <a:rPr lang="es-MX" sz="1900" b="1" spc="-150" dirty="0">
                <a:solidFill>
                  <a:schemeClr val="bg1"/>
                </a:solidFill>
                <a:latin typeface="Arial" pitchFamily="34" charset="0"/>
                <a:cs typeface="Arial" pitchFamily="34" charset="0"/>
              </a:rPr>
              <a:t>LUZ</a:t>
            </a:r>
            <a:r>
              <a:rPr lang="es-MX" sz="1900" b="1" spc="-150" dirty="0" smtClean="0">
                <a:solidFill>
                  <a:schemeClr val="bg1"/>
                </a:solidFill>
                <a:latin typeface="Arial" pitchFamily="34" charset="0"/>
                <a:cs typeface="Arial" pitchFamily="34" charset="0"/>
              </a:rPr>
              <a:t>,</a:t>
            </a:r>
          </a:p>
          <a:p>
            <a:pPr marL="0" indent="0" algn="just">
              <a:buNone/>
            </a:pPr>
            <a:r>
              <a:rPr lang="es-MX" sz="1900" b="1" spc="-150" dirty="0" smtClean="0">
                <a:solidFill>
                  <a:schemeClr val="bg1"/>
                </a:solidFill>
                <a:latin typeface="Arial" pitchFamily="34" charset="0"/>
                <a:cs typeface="Arial" pitchFamily="34" charset="0"/>
              </a:rPr>
              <a:t>¿A QUIÉN TEMERÉ?</a:t>
            </a:r>
          </a:p>
          <a:p>
            <a:pPr marL="0" indent="0" algn="just">
              <a:buNone/>
            </a:pPr>
            <a:r>
              <a:rPr lang="es-MX" sz="1900" b="1" spc="-150" dirty="0" smtClean="0">
                <a:solidFill>
                  <a:schemeClr val="bg1"/>
                </a:solidFill>
                <a:latin typeface="Arial" pitchFamily="34" charset="0"/>
                <a:cs typeface="Arial" pitchFamily="34" charset="0"/>
              </a:rPr>
              <a:t>¿</a:t>
            </a:r>
            <a:r>
              <a:rPr lang="es-MX" sz="1900" b="1" spc="-150" dirty="0">
                <a:solidFill>
                  <a:schemeClr val="bg1"/>
                </a:solidFill>
                <a:latin typeface="Arial" pitchFamily="34" charset="0"/>
                <a:cs typeface="Arial" pitchFamily="34" charset="0"/>
              </a:rPr>
              <a:t>QUIÉN ME HARÁ TEMBLAR?</a:t>
            </a:r>
          </a:p>
          <a:p>
            <a:pPr marL="0" indent="0" algn="just">
              <a:buNone/>
            </a:pPr>
            <a:endParaRPr lang="es-MX" sz="1900" b="1" dirty="0">
              <a:solidFill>
                <a:schemeClr val="bg1"/>
              </a:solidFill>
              <a:latin typeface="Arial" pitchFamily="34" charset="0"/>
              <a:cs typeface="Arial" pitchFamily="34" charset="0"/>
            </a:endParaRPr>
          </a:p>
          <a:p>
            <a:pPr marL="0" indent="0" algn="just">
              <a:buNone/>
            </a:pPr>
            <a:r>
              <a:rPr lang="es-MX" sz="1900" b="1" dirty="0">
                <a:solidFill>
                  <a:schemeClr val="bg1"/>
                </a:solidFill>
                <a:latin typeface="Arial" pitchFamily="34" charset="0"/>
                <a:cs typeface="Arial" pitchFamily="34" charset="0"/>
              </a:rPr>
              <a:t>Una cosa pido al Señor;</a:t>
            </a:r>
          </a:p>
          <a:p>
            <a:pPr marL="0" indent="0" algn="just">
              <a:buNone/>
            </a:pPr>
            <a:r>
              <a:rPr lang="es-MX" sz="1900" b="1" dirty="0">
                <a:solidFill>
                  <a:schemeClr val="bg1"/>
                </a:solidFill>
                <a:latin typeface="Arial" pitchFamily="34" charset="0"/>
                <a:cs typeface="Arial" pitchFamily="34" charset="0"/>
              </a:rPr>
              <a:t>habitar por siempre en su casa,</a:t>
            </a:r>
          </a:p>
          <a:p>
            <a:pPr marL="0" indent="0" algn="just">
              <a:buNone/>
            </a:pPr>
            <a:r>
              <a:rPr lang="es-MX" sz="1900" b="1" dirty="0">
                <a:solidFill>
                  <a:schemeClr val="bg1"/>
                </a:solidFill>
                <a:latin typeface="Arial" pitchFamily="34" charset="0"/>
                <a:cs typeface="Arial" pitchFamily="34" charset="0"/>
              </a:rPr>
              <a:t>gozar de la dulzura del Señor,</a:t>
            </a:r>
          </a:p>
          <a:p>
            <a:pPr marL="0" indent="0" algn="just">
              <a:buNone/>
            </a:pPr>
            <a:r>
              <a:rPr lang="es-MX" sz="1900" b="1" dirty="0">
                <a:solidFill>
                  <a:schemeClr val="bg1"/>
                </a:solidFill>
                <a:latin typeface="Arial" pitchFamily="34" charset="0"/>
                <a:cs typeface="Arial" pitchFamily="34" charset="0"/>
              </a:rPr>
              <a:t>contemplando su templo santo.</a:t>
            </a:r>
          </a:p>
          <a:p>
            <a:pPr marL="0" indent="0" algn="just">
              <a:buNone/>
            </a:pPr>
            <a:endParaRPr lang="es-MX" sz="1900" b="1" dirty="0">
              <a:solidFill>
                <a:schemeClr val="bg1"/>
              </a:solidFill>
              <a:latin typeface="Arial" pitchFamily="34" charset="0"/>
              <a:cs typeface="Arial" pitchFamily="34" charset="0"/>
            </a:endParaRPr>
          </a:p>
          <a:p>
            <a:pPr marL="0" indent="0" algn="just">
              <a:buNone/>
            </a:pPr>
            <a:r>
              <a:rPr lang="es-MX" sz="1900" b="1" dirty="0">
                <a:solidFill>
                  <a:schemeClr val="bg1"/>
                </a:solidFill>
                <a:latin typeface="Arial" pitchFamily="34" charset="0"/>
                <a:cs typeface="Arial" pitchFamily="34" charset="0"/>
              </a:rPr>
              <a:t>No me escondas tu rostro, Señor,</a:t>
            </a:r>
          </a:p>
          <a:p>
            <a:pPr marL="0" indent="0" algn="just">
              <a:buNone/>
            </a:pPr>
            <a:r>
              <a:rPr lang="es-MX" sz="1900" b="1" dirty="0">
                <a:solidFill>
                  <a:schemeClr val="bg1"/>
                </a:solidFill>
                <a:latin typeface="Arial" pitchFamily="34" charset="0"/>
                <a:cs typeface="Arial" pitchFamily="34" charset="0"/>
              </a:rPr>
              <a:t>buscaré todo el día tu rostro.</a:t>
            </a:r>
          </a:p>
          <a:p>
            <a:pPr marL="0" indent="0" algn="just">
              <a:buNone/>
            </a:pPr>
            <a:r>
              <a:rPr lang="es-MX" sz="1900" b="1" dirty="0">
                <a:solidFill>
                  <a:schemeClr val="bg1"/>
                </a:solidFill>
                <a:latin typeface="Arial" pitchFamily="34" charset="0"/>
                <a:cs typeface="Arial" pitchFamily="34" charset="0"/>
              </a:rPr>
              <a:t>Si mi padre y mi madre me abandonan,</a:t>
            </a:r>
          </a:p>
          <a:p>
            <a:pPr marL="0" indent="0" algn="just">
              <a:buNone/>
            </a:pPr>
            <a:r>
              <a:rPr lang="es-MX" sz="1900" b="1" dirty="0">
                <a:solidFill>
                  <a:schemeClr val="bg1"/>
                </a:solidFill>
                <a:latin typeface="Arial" pitchFamily="34" charset="0"/>
                <a:cs typeface="Arial" pitchFamily="34" charset="0"/>
              </a:rPr>
              <a:t>el Señor me recogerá.</a:t>
            </a:r>
          </a:p>
          <a:p>
            <a:pPr marL="0" indent="0" algn="just">
              <a:buNone/>
            </a:pPr>
            <a:endParaRPr lang="es-MX" sz="1900" b="1" dirty="0">
              <a:solidFill>
                <a:schemeClr val="bg1"/>
              </a:solidFill>
              <a:latin typeface="Arial" pitchFamily="34" charset="0"/>
              <a:cs typeface="Arial" pitchFamily="34" charset="0"/>
            </a:endParaRPr>
          </a:p>
          <a:p>
            <a:pPr marL="0" indent="0" algn="just">
              <a:buNone/>
            </a:pPr>
            <a:r>
              <a:rPr lang="es-MX" sz="1900" b="1" dirty="0">
                <a:solidFill>
                  <a:schemeClr val="bg1"/>
                </a:solidFill>
                <a:latin typeface="Arial" pitchFamily="34" charset="0"/>
                <a:cs typeface="Arial" pitchFamily="34" charset="0"/>
              </a:rPr>
              <a:t>Oh, Señor, enséñame el camino,</a:t>
            </a:r>
          </a:p>
          <a:p>
            <a:pPr marL="0" indent="0" algn="just">
              <a:buNone/>
            </a:pPr>
            <a:r>
              <a:rPr lang="es-MX" sz="1900" b="1" dirty="0">
                <a:solidFill>
                  <a:schemeClr val="bg1"/>
                </a:solidFill>
                <a:latin typeface="Arial" pitchFamily="34" charset="0"/>
                <a:cs typeface="Arial" pitchFamily="34" charset="0"/>
              </a:rPr>
              <a:t>guíame por la senda verdadera.</a:t>
            </a:r>
          </a:p>
          <a:p>
            <a:pPr marL="0" indent="0" algn="just">
              <a:buNone/>
            </a:pPr>
            <a:r>
              <a:rPr lang="es-MX" sz="1900" b="1" dirty="0">
                <a:solidFill>
                  <a:schemeClr val="bg1"/>
                </a:solidFill>
                <a:latin typeface="Arial" pitchFamily="34" charset="0"/>
                <a:cs typeface="Arial" pitchFamily="34" charset="0"/>
              </a:rPr>
              <a:t>Gozaré de la dulzura del Señor</a:t>
            </a:r>
          </a:p>
          <a:p>
            <a:pPr marL="0" indent="0" algn="just">
              <a:buNone/>
            </a:pPr>
            <a:r>
              <a:rPr lang="es-MX" sz="1900" b="1" dirty="0">
                <a:solidFill>
                  <a:schemeClr val="bg1"/>
                </a:solidFill>
                <a:latin typeface="Arial" pitchFamily="34" charset="0"/>
                <a:cs typeface="Arial" pitchFamily="34" charset="0"/>
              </a:rPr>
              <a:t>en la tierra de la vida.</a:t>
            </a:r>
          </a:p>
        </p:txBody>
      </p:sp>
      <p:sp>
        <p:nvSpPr>
          <p:cNvPr id="5" name="4 Rectángulo"/>
          <p:cNvSpPr/>
          <p:nvPr/>
        </p:nvSpPr>
        <p:spPr>
          <a:xfrm>
            <a:off x="251520" y="-27384"/>
            <a:ext cx="8640960" cy="1077218"/>
          </a:xfrm>
          <a:prstGeom prst="rect">
            <a:avLst/>
          </a:prstGeom>
        </p:spPr>
        <p:txBody>
          <a:bodyPr wrap="square">
            <a:spAutoFit/>
          </a:bodyPr>
          <a:lstStyle/>
          <a:p>
            <a:pPr marL="571500" indent="-571500" algn="ctr">
              <a:buAutoNum type="romanUcPeriod" startAt="2"/>
            </a:pPr>
            <a:r>
              <a:rPr lang="es-MX" sz="3200" b="1" dirty="0" smtClean="0">
                <a:solidFill>
                  <a:srgbClr val="FF3300"/>
                </a:solidFill>
                <a:latin typeface="Arial" pitchFamily="34" charset="0"/>
                <a:cs typeface="Arial" pitchFamily="34" charset="0"/>
              </a:rPr>
              <a:t>Oración </a:t>
            </a:r>
            <a:r>
              <a:rPr lang="es-MX" sz="3200" b="1" dirty="0">
                <a:solidFill>
                  <a:srgbClr val="FF3300"/>
                </a:solidFill>
                <a:latin typeface="Arial" pitchFamily="34" charset="0"/>
                <a:cs typeface="Arial" pitchFamily="34" charset="0"/>
              </a:rPr>
              <a:t>inicial, (Salmo </a:t>
            </a:r>
            <a:r>
              <a:rPr lang="es-MX" sz="3200" b="1" dirty="0" smtClean="0">
                <a:solidFill>
                  <a:srgbClr val="FF3300"/>
                </a:solidFill>
                <a:latin typeface="Arial" pitchFamily="34" charset="0"/>
                <a:cs typeface="Arial" pitchFamily="34" charset="0"/>
              </a:rPr>
              <a:t>27)</a:t>
            </a:r>
          </a:p>
          <a:p>
            <a:pPr algn="ctr"/>
            <a:r>
              <a:rPr lang="es-MX" sz="3200" b="1" dirty="0" smtClean="0">
                <a:solidFill>
                  <a:srgbClr val="FFC000"/>
                </a:solidFill>
                <a:latin typeface="Arial" pitchFamily="34" charset="0"/>
                <a:cs typeface="Arial" pitchFamily="34" charset="0"/>
              </a:rPr>
              <a:t>CANTO</a:t>
            </a:r>
            <a:r>
              <a:rPr lang="es-MX" sz="3200" b="1" dirty="0">
                <a:solidFill>
                  <a:srgbClr val="FFC000"/>
                </a:solidFill>
                <a:latin typeface="Arial" pitchFamily="34" charset="0"/>
                <a:cs typeface="Arial" pitchFamily="34" charset="0"/>
              </a:rPr>
              <a:t>: EL SEÑOR ES MI </a:t>
            </a:r>
            <a:r>
              <a:rPr lang="es-MX" sz="3200" b="1" dirty="0" smtClean="0">
                <a:solidFill>
                  <a:srgbClr val="FFC000"/>
                </a:solidFill>
                <a:latin typeface="Arial" pitchFamily="34" charset="0"/>
                <a:cs typeface="Arial" pitchFamily="34" charset="0"/>
              </a:rPr>
              <a:t>LUZ</a:t>
            </a:r>
            <a:r>
              <a:rPr lang="es-MX" sz="3200" b="1" dirty="0" smtClean="0">
                <a:solidFill>
                  <a:srgbClr val="FF3300"/>
                </a:solidFill>
                <a:latin typeface="Arial" pitchFamily="34" charset="0"/>
                <a:cs typeface="Arial" pitchFamily="34" charset="0"/>
              </a:rPr>
              <a:t> </a:t>
            </a:r>
            <a:endParaRPr lang="es-MX" sz="3200" b="1" dirty="0">
              <a:solidFill>
                <a:srgbClr val="FF3300"/>
              </a:solidFill>
              <a:latin typeface="Arial" pitchFamily="34" charset="0"/>
              <a:cs typeface="Arial" pitchFamily="34" charset="0"/>
            </a:endParaRPr>
          </a:p>
        </p:txBody>
      </p:sp>
    </p:spTree>
    <p:extLst>
      <p:ext uri="{BB962C8B-B14F-4D97-AF65-F5344CB8AC3E}">
        <p14:creationId xmlns:p14="http://schemas.microsoft.com/office/powerpoint/2010/main" val="42200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2000"/>
                                        <p:tgtEl>
                                          <p:spTgt spid="8"/>
                                        </p:tgtEl>
                                      </p:cBhvr>
                                    </p:animEffect>
                                  </p:childTnLst>
                                </p:cTn>
                              </p:par>
                            </p:childTnLst>
                          </p:cTn>
                        </p:par>
                        <p:par>
                          <p:cTn id="14" fill="hold">
                            <p:stCondLst>
                              <p:cond delay="3000"/>
                            </p:stCondLst>
                            <p:childTnLst>
                              <p:par>
                                <p:cTn id="15" presetID="8" presetClass="entr" presetSubtype="32"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out)">
                                      <p:cBhvr>
                                        <p:cTn id="17" dur="2000"/>
                                        <p:tgtEl>
                                          <p:spTgt spid="3">
                                            <p:txEl>
                                              <p:pRg st="0" end="0"/>
                                            </p:txEl>
                                          </p:spTgt>
                                        </p:tgtEl>
                                      </p:cBhvr>
                                    </p:animEffect>
                                  </p:childTnLst>
                                </p:cTn>
                              </p:par>
                            </p:childTnLst>
                          </p:cTn>
                        </p:par>
                        <p:par>
                          <p:cTn id="18" fill="hold">
                            <p:stCondLst>
                              <p:cond delay="5000"/>
                            </p:stCondLst>
                            <p:childTnLst>
                              <p:par>
                                <p:cTn id="19" presetID="8" presetClass="entr" presetSubtype="3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out)">
                                      <p:cBhvr>
                                        <p:cTn id="21" dur="2000"/>
                                        <p:tgtEl>
                                          <p:spTgt spid="3">
                                            <p:txEl>
                                              <p:pRg st="1" end="1"/>
                                            </p:txEl>
                                          </p:spTgt>
                                        </p:tgtEl>
                                      </p:cBhvr>
                                    </p:animEffect>
                                  </p:childTnLst>
                                </p:cTn>
                              </p:par>
                            </p:childTnLst>
                          </p:cTn>
                        </p:par>
                        <p:par>
                          <p:cTn id="22" fill="hold">
                            <p:stCondLst>
                              <p:cond delay="7000"/>
                            </p:stCondLst>
                            <p:childTnLst>
                              <p:par>
                                <p:cTn id="23" presetID="8" presetClass="entr" presetSubtype="32"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amond(out)">
                                      <p:cBhvr>
                                        <p:cTn id="25" dur="2000"/>
                                        <p:tgtEl>
                                          <p:spTgt spid="3">
                                            <p:txEl>
                                              <p:pRg st="2" end="2"/>
                                            </p:txEl>
                                          </p:spTgt>
                                        </p:tgtEl>
                                      </p:cBhvr>
                                    </p:animEffect>
                                  </p:childTnLst>
                                </p:cTn>
                              </p:par>
                            </p:childTnLst>
                          </p:cTn>
                        </p:par>
                        <p:par>
                          <p:cTn id="26" fill="hold">
                            <p:stCondLst>
                              <p:cond delay="9000"/>
                            </p:stCondLst>
                            <p:childTnLst>
                              <p:par>
                                <p:cTn id="27" presetID="8" presetClass="entr" presetSubtype="32"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amond(out)">
                                      <p:cBhvr>
                                        <p:cTn id="29" dur="2000"/>
                                        <p:tgtEl>
                                          <p:spTgt spid="3">
                                            <p:txEl>
                                              <p:pRg st="3" end="3"/>
                                            </p:txEl>
                                          </p:spTgt>
                                        </p:tgtEl>
                                      </p:cBhvr>
                                    </p:animEffect>
                                  </p:childTnLst>
                                </p:cTn>
                              </p:par>
                            </p:childTnLst>
                          </p:cTn>
                        </p:par>
                        <p:par>
                          <p:cTn id="30" fill="hold">
                            <p:stCondLst>
                              <p:cond delay="11000"/>
                            </p:stCondLst>
                            <p:childTnLst>
                              <p:par>
                                <p:cTn id="31" presetID="8" presetClass="entr" presetSubtype="32"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amond(out)">
                                      <p:cBhvr>
                                        <p:cTn id="33" dur="2000"/>
                                        <p:tgtEl>
                                          <p:spTgt spid="3">
                                            <p:txEl>
                                              <p:pRg st="4" end="4"/>
                                            </p:txEl>
                                          </p:spTgt>
                                        </p:tgtEl>
                                      </p:cBhvr>
                                    </p:animEffect>
                                  </p:childTnLst>
                                </p:cTn>
                              </p:par>
                            </p:childTnLst>
                          </p:cTn>
                        </p:par>
                        <p:par>
                          <p:cTn id="34" fill="hold">
                            <p:stCondLst>
                              <p:cond delay="13000"/>
                            </p:stCondLst>
                            <p:childTnLst>
                              <p:par>
                                <p:cTn id="35" presetID="8" presetClass="entr" presetSubtype="32"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out)">
                                      <p:cBhvr>
                                        <p:cTn id="37" dur="2000"/>
                                        <p:tgtEl>
                                          <p:spTgt spid="3">
                                            <p:txEl>
                                              <p:pRg st="5" end="5"/>
                                            </p:txEl>
                                          </p:spTgt>
                                        </p:tgtEl>
                                      </p:cBhvr>
                                    </p:animEffect>
                                  </p:childTnLst>
                                </p:cTn>
                              </p:par>
                            </p:childTnLst>
                          </p:cTn>
                        </p:par>
                        <p:par>
                          <p:cTn id="38" fill="hold">
                            <p:stCondLst>
                              <p:cond delay="15000"/>
                            </p:stCondLst>
                            <p:childTnLst>
                              <p:par>
                                <p:cTn id="39" presetID="8" presetClass="entr" presetSubtype="32"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amond(out)">
                                      <p:cBhvr>
                                        <p:cTn id="41" dur="2000"/>
                                        <p:tgtEl>
                                          <p:spTgt spid="3">
                                            <p:txEl>
                                              <p:pRg st="7" end="7"/>
                                            </p:txEl>
                                          </p:spTgt>
                                        </p:tgtEl>
                                      </p:cBhvr>
                                    </p:animEffect>
                                  </p:childTnLst>
                                </p:cTn>
                              </p:par>
                            </p:childTnLst>
                          </p:cTn>
                        </p:par>
                        <p:par>
                          <p:cTn id="42" fill="hold">
                            <p:stCondLst>
                              <p:cond delay="17000"/>
                            </p:stCondLst>
                            <p:childTnLst>
                              <p:par>
                                <p:cTn id="43" presetID="8" presetClass="entr" presetSubtype="32"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amond(out)">
                                      <p:cBhvr>
                                        <p:cTn id="45" dur="2000"/>
                                        <p:tgtEl>
                                          <p:spTgt spid="3">
                                            <p:txEl>
                                              <p:pRg st="8" end="8"/>
                                            </p:txEl>
                                          </p:spTgt>
                                        </p:tgtEl>
                                      </p:cBhvr>
                                    </p:animEffect>
                                  </p:childTnLst>
                                </p:cTn>
                              </p:par>
                            </p:childTnLst>
                          </p:cTn>
                        </p:par>
                        <p:par>
                          <p:cTn id="46" fill="hold">
                            <p:stCondLst>
                              <p:cond delay="19000"/>
                            </p:stCondLst>
                            <p:childTnLst>
                              <p:par>
                                <p:cTn id="47" presetID="8" presetClass="entr" presetSubtype="32"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diamond(out)">
                                      <p:cBhvr>
                                        <p:cTn id="49" dur="2000"/>
                                        <p:tgtEl>
                                          <p:spTgt spid="3">
                                            <p:txEl>
                                              <p:pRg st="9" end="9"/>
                                            </p:txEl>
                                          </p:spTgt>
                                        </p:tgtEl>
                                      </p:cBhvr>
                                    </p:animEffect>
                                  </p:childTnLst>
                                </p:cTn>
                              </p:par>
                            </p:childTnLst>
                          </p:cTn>
                        </p:par>
                        <p:par>
                          <p:cTn id="50" fill="hold">
                            <p:stCondLst>
                              <p:cond delay="21000"/>
                            </p:stCondLst>
                            <p:childTnLst>
                              <p:par>
                                <p:cTn id="51" presetID="8" presetClass="entr" presetSubtype="32"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amond(out)">
                                      <p:cBhvr>
                                        <p:cTn id="53" dur="2000"/>
                                        <p:tgtEl>
                                          <p:spTgt spid="3">
                                            <p:txEl>
                                              <p:pRg st="10" end="10"/>
                                            </p:txEl>
                                          </p:spTgt>
                                        </p:tgtEl>
                                      </p:cBhvr>
                                    </p:animEffect>
                                  </p:childTnLst>
                                </p:cTn>
                              </p:par>
                            </p:childTnLst>
                          </p:cTn>
                        </p:par>
                        <p:par>
                          <p:cTn id="54" fill="hold">
                            <p:stCondLst>
                              <p:cond delay="23000"/>
                            </p:stCondLst>
                            <p:childTnLst>
                              <p:par>
                                <p:cTn id="55" presetID="8" presetClass="entr" presetSubtype="32" fill="hold" grpId="0"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amond(out)">
                                      <p:cBhvr>
                                        <p:cTn id="57" dur="2000"/>
                                        <p:tgtEl>
                                          <p:spTgt spid="3">
                                            <p:txEl>
                                              <p:pRg st="12" end="12"/>
                                            </p:txEl>
                                          </p:spTgt>
                                        </p:tgtEl>
                                      </p:cBhvr>
                                    </p:animEffect>
                                  </p:childTnLst>
                                </p:cTn>
                              </p:par>
                            </p:childTnLst>
                          </p:cTn>
                        </p:par>
                        <p:par>
                          <p:cTn id="58" fill="hold">
                            <p:stCondLst>
                              <p:cond delay="25000"/>
                            </p:stCondLst>
                            <p:childTnLst>
                              <p:par>
                                <p:cTn id="59" presetID="8" presetClass="entr" presetSubtype="32" fill="hold" grpId="0" nodeType="after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diamond(out)">
                                      <p:cBhvr>
                                        <p:cTn id="61" dur="2000"/>
                                        <p:tgtEl>
                                          <p:spTgt spid="3">
                                            <p:txEl>
                                              <p:pRg st="13" end="13"/>
                                            </p:txEl>
                                          </p:spTgt>
                                        </p:tgtEl>
                                      </p:cBhvr>
                                    </p:animEffect>
                                  </p:childTnLst>
                                </p:cTn>
                              </p:par>
                            </p:childTnLst>
                          </p:cTn>
                        </p:par>
                        <p:par>
                          <p:cTn id="62" fill="hold">
                            <p:stCondLst>
                              <p:cond delay="27000"/>
                            </p:stCondLst>
                            <p:childTnLst>
                              <p:par>
                                <p:cTn id="63" presetID="8" presetClass="entr" presetSubtype="32" fill="hold" grpId="0" nodeType="after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diamond(out)">
                                      <p:cBhvr>
                                        <p:cTn id="65" dur="2000"/>
                                        <p:tgtEl>
                                          <p:spTgt spid="3">
                                            <p:txEl>
                                              <p:pRg st="14" end="14"/>
                                            </p:txEl>
                                          </p:spTgt>
                                        </p:tgtEl>
                                      </p:cBhvr>
                                    </p:animEffect>
                                  </p:childTnLst>
                                </p:cTn>
                              </p:par>
                            </p:childTnLst>
                          </p:cTn>
                        </p:par>
                        <p:par>
                          <p:cTn id="66" fill="hold">
                            <p:stCondLst>
                              <p:cond delay="29000"/>
                            </p:stCondLst>
                            <p:childTnLst>
                              <p:par>
                                <p:cTn id="67" presetID="8" presetClass="entr" presetSubtype="32" fill="hold" grpId="0" nodeType="after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diamond(out)">
                                      <p:cBhvr>
                                        <p:cTn id="69" dur="2000"/>
                                        <p:tgtEl>
                                          <p:spTgt spid="3">
                                            <p:txEl>
                                              <p:pRg st="15" end="15"/>
                                            </p:txEl>
                                          </p:spTgt>
                                        </p:tgtEl>
                                      </p:cBhvr>
                                    </p:animEffect>
                                  </p:childTnLst>
                                </p:cTn>
                              </p:par>
                            </p:childTnLst>
                          </p:cTn>
                        </p:par>
                        <p:par>
                          <p:cTn id="70" fill="hold">
                            <p:stCondLst>
                              <p:cond delay="31000"/>
                            </p:stCondLst>
                            <p:childTnLst>
                              <p:par>
                                <p:cTn id="71" presetID="8" presetClass="entr" presetSubtype="32" fill="hold" grpId="0" nodeType="after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Effect transition="in" filter="diamond(out)">
                                      <p:cBhvr>
                                        <p:cTn id="73" dur="2000"/>
                                        <p:tgtEl>
                                          <p:spTgt spid="3">
                                            <p:txEl>
                                              <p:pRg st="17" end="17"/>
                                            </p:txEl>
                                          </p:spTgt>
                                        </p:tgtEl>
                                      </p:cBhvr>
                                    </p:animEffect>
                                  </p:childTnLst>
                                </p:cTn>
                              </p:par>
                            </p:childTnLst>
                          </p:cTn>
                        </p:par>
                        <p:par>
                          <p:cTn id="74" fill="hold">
                            <p:stCondLst>
                              <p:cond delay="33000"/>
                            </p:stCondLst>
                            <p:childTnLst>
                              <p:par>
                                <p:cTn id="75" presetID="8" presetClass="entr" presetSubtype="32" fill="hold" grpId="0" nodeType="afterEffect">
                                  <p:stCondLst>
                                    <p:cond delay="0"/>
                                  </p:stCondLst>
                                  <p:childTnLst>
                                    <p:set>
                                      <p:cBhvr>
                                        <p:cTn id="76" dur="1" fill="hold">
                                          <p:stCondLst>
                                            <p:cond delay="0"/>
                                          </p:stCondLst>
                                        </p:cTn>
                                        <p:tgtEl>
                                          <p:spTgt spid="3">
                                            <p:txEl>
                                              <p:pRg st="18" end="18"/>
                                            </p:txEl>
                                          </p:spTgt>
                                        </p:tgtEl>
                                        <p:attrNameLst>
                                          <p:attrName>style.visibility</p:attrName>
                                        </p:attrNameLst>
                                      </p:cBhvr>
                                      <p:to>
                                        <p:strVal val="visible"/>
                                      </p:to>
                                    </p:set>
                                    <p:animEffect transition="in" filter="diamond(out)">
                                      <p:cBhvr>
                                        <p:cTn id="77" dur="2000"/>
                                        <p:tgtEl>
                                          <p:spTgt spid="3">
                                            <p:txEl>
                                              <p:pRg st="18" end="18"/>
                                            </p:txEl>
                                          </p:spTgt>
                                        </p:tgtEl>
                                      </p:cBhvr>
                                    </p:animEffect>
                                  </p:childTnLst>
                                </p:cTn>
                              </p:par>
                            </p:childTnLst>
                          </p:cTn>
                        </p:par>
                        <p:par>
                          <p:cTn id="78" fill="hold">
                            <p:stCondLst>
                              <p:cond delay="35000"/>
                            </p:stCondLst>
                            <p:childTnLst>
                              <p:par>
                                <p:cTn id="79" presetID="8" presetClass="entr" presetSubtype="32" fill="hold" grpId="0" nodeType="afterEffect">
                                  <p:stCondLst>
                                    <p:cond delay="0"/>
                                  </p:stCondLst>
                                  <p:childTnLst>
                                    <p:set>
                                      <p:cBhvr>
                                        <p:cTn id="80" dur="1" fill="hold">
                                          <p:stCondLst>
                                            <p:cond delay="0"/>
                                          </p:stCondLst>
                                        </p:cTn>
                                        <p:tgtEl>
                                          <p:spTgt spid="3">
                                            <p:txEl>
                                              <p:pRg st="19" end="19"/>
                                            </p:txEl>
                                          </p:spTgt>
                                        </p:tgtEl>
                                        <p:attrNameLst>
                                          <p:attrName>style.visibility</p:attrName>
                                        </p:attrNameLst>
                                      </p:cBhvr>
                                      <p:to>
                                        <p:strVal val="visible"/>
                                      </p:to>
                                    </p:set>
                                    <p:animEffect transition="in" filter="diamond(out)">
                                      <p:cBhvr>
                                        <p:cTn id="81" dur="2000"/>
                                        <p:tgtEl>
                                          <p:spTgt spid="3">
                                            <p:txEl>
                                              <p:pRg st="19" end="19"/>
                                            </p:txEl>
                                          </p:spTgt>
                                        </p:tgtEl>
                                      </p:cBhvr>
                                    </p:animEffect>
                                  </p:childTnLst>
                                </p:cTn>
                              </p:par>
                            </p:childTnLst>
                          </p:cTn>
                        </p:par>
                        <p:par>
                          <p:cTn id="82" fill="hold">
                            <p:stCondLst>
                              <p:cond delay="37000"/>
                            </p:stCondLst>
                            <p:childTnLst>
                              <p:par>
                                <p:cTn id="83" presetID="8" presetClass="entr" presetSubtype="32" fill="hold" grpId="0" nodeType="afterEffect">
                                  <p:stCondLst>
                                    <p:cond delay="0"/>
                                  </p:stCondLst>
                                  <p:childTnLst>
                                    <p:set>
                                      <p:cBhvr>
                                        <p:cTn id="84" dur="1" fill="hold">
                                          <p:stCondLst>
                                            <p:cond delay="0"/>
                                          </p:stCondLst>
                                        </p:cTn>
                                        <p:tgtEl>
                                          <p:spTgt spid="3">
                                            <p:txEl>
                                              <p:pRg st="20" end="20"/>
                                            </p:txEl>
                                          </p:spTgt>
                                        </p:tgtEl>
                                        <p:attrNameLst>
                                          <p:attrName>style.visibility</p:attrName>
                                        </p:attrNameLst>
                                      </p:cBhvr>
                                      <p:to>
                                        <p:strVal val="visible"/>
                                      </p:to>
                                    </p:set>
                                    <p:animEffect transition="in" filter="diamond(out)">
                                      <p:cBhvr>
                                        <p:cTn id="85" dur="20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10" name="7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823" y="260648"/>
            <a:ext cx="4887449" cy="6521994"/>
          </a:xfrm>
          <a:prstGeom prst="rect">
            <a:avLst/>
          </a:prstGeom>
        </p:spPr>
      </p:pic>
    </p:spTree>
    <p:extLst>
      <p:ext uri="{BB962C8B-B14F-4D97-AF65-F5344CB8AC3E}">
        <p14:creationId xmlns:p14="http://schemas.microsoft.com/office/powerpoint/2010/main" val="26855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6372200" cy="588202"/>
          </a:xfrm>
        </p:spPr>
        <p:txBody>
          <a:bodyPr vert="horz" anchor="t">
            <a:noAutofit/>
          </a:bodyPr>
          <a:lstStyle/>
          <a:p>
            <a:r>
              <a:rPr lang="es-MX" b="1" dirty="0" smtClean="0">
                <a:solidFill>
                  <a:srgbClr val="FF3300"/>
                </a:solidFill>
                <a:latin typeface="Arial" pitchFamily="34" charset="0"/>
                <a:cs typeface="Arial" pitchFamily="34" charset="0"/>
              </a:rPr>
              <a:t>ORACIÓN</a:t>
            </a:r>
            <a:endParaRPr lang="es-MX" b="1" dirty="0">
              <a:solidFill>
                <a:srgbClr val="FF3300"/>
              </a:solidFill>
              <a:latin typeface="Arial" pitchFamily="34" charset="0"/>
              <a:cs typeface="Arial" pitchFamily="34" charset="0"/>
            </a:endParaRPr>
          </a:p>
        </p:txBody>
      </p:sp>
      <p:sp>
        <p:nvSpPr>
          <p:cNvPr id="3" name="2 Marcador de contenido"/>
          <p:cNvSpPr>
            <a:spLocks noGrp="1"/>
          </p:cNvSpPr>
          <p:nvPr>
            <p:ph sz="half" idx="2"/>
          </p:nvPr>
        </p:nvSpPr>
        <p:spPr>
          <a:xfrm>
            <a:off x="35496" y="548680"/>
            <a:ext cx="6264696" cy="6309320"/>
          </a:xfrm>
        </p:spPr>
        <p:txBody>
          <a:bodyPr>
            <a:noAutofit/>
          </a:bodyPr>
          <a:lstStyle/>
          <a:p>
            <a:pPr marL="0" indent="0" algn="just">
              <a:spcBef>
                <a:spcPts val="0"/>
              </a:spcBef>
              <a:buNone/>
            </a:pPr>
            <a:r>
              <a:rPr lang="es-MX" sz="2900" dirty="0">
                <a:solidFill>
                  <a:schemeClr val="bg1"/>
                </a:solidFill>
                <a:latin typeface="Arial" pitchFamily="34" charset="0"/>
                <a:cs typeface="Arial" pitchFamily="34" charset="0"/>
              </a:rPr>
              <a:t>Señor Dios </a:t>
            </a:r>
            <a:r>
              <a:rPr lang="es-MX" sz="2900" dirty="0" smtClean="0">
                <a:solidFill>
                  <a:schemeClr val="bg1"/>
                </a:solidFill>
                <a:latin typeface="Arial" pitchFamily="34" charset="0"/>
                <a:cs typeface="Arial" pitchFamily="34" charset="0"/>
              </a:rPr>
              <a:t>nuestro,</a:t>
            </a:r>
          </a:p>
          <a:p>
            <a:pPr marL="0" indent="0" algn="just">
              <a:spcBef>
                <a:spcPts val="0"/>
              </a:spcBef>
              <a:buNone/>
            </a:pPr>
            <a:r>
              <a:rPr lang="es-MX" sz="2900" dirty="0" smtClean="0">
                <a:solidFill>
                  <a:schemeClr val="bg1"/>
                </a:solidFill>
                <a:latin typeface="Arial" pitchFamily="34" charset="0"/>
                <a:cs typeface="Arial" pitchFamily="34" charset="0"/>
              </a:rPr>
              <a:t>poder </a:t>
            </a:r>
            <a:r>
              <a:rPr lang="es-MX" sz="2900" dirty="0">
                <a:solidFill>
                  <a:schemeClr val="bg1"/>
                </a:solidFill>
                <a:latin typeface="Arial" pitchFamily="34" charset="0"/>
                <a:cs typeface="Arial" pitchFamily="34" charset="0"/>
              </a:rPr>
              <a:t>inmutable y luz sin ocaso</a:t>
            </a:r>
            <a:r>
              <a:rPr lang="es-MX" sz="2900" dirty="0" smtClean="0">
                <a:solidFill>
                  <a:schemeClr val="bg1"/>
                </a:solidFill>
                <a:latin typeface="Arial" pitchFamily="34" charset="0"/>
                <a:cs typeface="Arial" pitchFamily="34" charset="0"/>
              </a:rPr>
              <a:t>,</a:t>
            </a:r>
          </a:p>
          <a:p>
            <a:pPr marL="0" indent="0" algn="just">
              <a:spcBef>
                <a:spcPts val="0"/>
              </a:spcBef>
              <a:buNone/>
            </a:pPr>
            <a:r>
              <a:rPr lang="es-MX" sz="2900" dirty="0" smtClean="0">
                <a:solidFill>
                  <a:schemeClr val="bg1"/>
                </a:solidFill>
                <a:latin typeface="Arial" pitchFamily="34" charset="0"/>
                <a:cs typeface="Arial" pitchFamily="34" charset="0"/>
              </a:rPr>
              <a:t>prosigue bondadoso,</a:t>
            </a:r>
          </a:p>
          <a:p>
            <a:pPr marL="0" indent="0" algn="just">
              <a:spcBef>
                <a:spcPts val="0"/>
              </a:spcBef>
              <a:buNone/>
            </a:pPr>
            <a:r>
              <a:rPr lang="es-MX" sz="2900" dirty="0" smtClean="0">
                <a:solidFill>
                  <a:schemeClr val="bg1"/>
                </a:solidFill>
                <a:latin typeface="Arial" pitchFamily="34" charset="0"/>
                <a:cs typeface="Arial" pitchFamily="34" charset="0"/>
              </a:rPr>
              <a:t>a </a:t>
            </a:r>
            <a:r>
              <a:rPr lang="es-MX" sz="2900" dirty="0">
                <a:solidFill>
                  <a:schemeClr val="bg1"/>
                </a:solidFill>
                <a:latin typeface="Arial" pitchFamily="34" charset="0"/>
                <a:cs typeface="Arial" pitchFamily="34" charset="0"/>
              </a:rPr>
              <a:t>través de tu </a:t>
            </a:r>
            <a:r>
              <a:rPr lang="es-MX" sz="2900" dirty="0" smtClean="0">
                <a:solidFill>
                  <a:schemeClr val="bg1"/>
                </a:solidFill>
                <a:latin typeface="Arial" pitchFamily="34" charset="0"/>
                <a:cs typeface="Arial" pitchFamily="34" charset="0"/>
              </a:rPr>
              <a:t>Iglesia,</a:t>
            </a:r>
          </a:p>
          <a:p>
            <a:pPr marL="0" indent="0" algn="just">
              <a:spcBef>
                <a:spcPts val="0"/>
              </a:spcBef>
              <a:buNone/>
            </a:pPr>
            <a:r>
              <a:rPr lang="es-MX" sz="2900" dirty="0" smtClean="0">
                <a:solidFill>
                  <a:schemeClr val="bg1"/>
                </a:solidFill>
                <a:latin typeface="Arial" pitchFamily="34" charset="0"/>
                <a:cs typeface="Arial" pitchFamily="34" charset="0"/>
              </a:rPr>
              <a:t>Sacramento </a:t>
            </a:r>
            <a:r>
              <a:rPr lang="es-MX" sz="2900" dirty="0">
                <a:solidFill>
                  <a:schemeClr val="bg1"/>
                </a:solidFill>
                <a:latin typeface="Arial" pitchFamily="34" charset="0"/>
                <a:cs typeface="Arial" pitchFamily="34" charset="0"/>
              </a:rPr>
              <a:t>de Salvación,</a:t>
            </a:r>
          </a:p>
          <a:p>
            <a:pPr marL="0" indent="0" algn="just">
              <a:spcBef>
                <a:spcPts val="0"/>
              </a:spcBef>
              <a:buNone/>
            </a:pPr>
            <a:r>
              <a:rPr lang="es-MX" sz="2900" dirty="0">
                <a:solidFill>
                  <a:schemeClr val="bg1"/>
                </a:solidFill>
                <a:latin typeface="Arial" pitchFamily="34" charset="0"/>
                <a:cs typeface="Arial" pitchFamily="34" charset="0"/>
              </a:rPr>
              <a:t>la obra que tu amor </a:t>
            </a:r>
            <a:r>
              <a:rPr lang="es-MX" sz="2900" dirty="0" smtClean="0">
                <a:solidFill>
                  <a:schemeClr val="bg1"/>
                </a:solidFill>
                <a:latin typeface="Arial" pitchFamily="34" charset="0"/>
                <a:cs typeface="Arial" pitchFamily="34" charset="0"/>
              </a:rPr>
              <a:t>dispuso</a:t>
            </a:r>
          </a:p>
          <a:p>
            <a:pPr marL="0" indent="0" algn="just">
              <a:spcBef>
                <a:spcPts val="0"/>
              </a:spcBef>
              <a:buNone/>
            </a:pPr>
            <a:r>
              <a:rPr lang="es-MX" sz="2900" dirty="0" smtClean="0">
                <a:solidFill>
                  <a:schemeClr val="bg1"/>
                </a:solidFill>
                <a:latin typeface="Arial" pitchFamily="34" charset="0"/>
                <a:cs typeface="Arial" pitchFamily="34" charset="0"/>
              </a:rPr>
              <a:t>desde </a:t>
            </a:r>
            <a:r>
              <a:rPr lang="es-MX" sz="2900" dirty="0">
                <a:solidFill>
                  <a:schemeClr val="bg1"/>
                </a:solidFill>
                <a:latin typeface="Arial" pitchFamily="34" charset="0"/>
                <a:cs typeface="Arial" pitchFamily="34" charset="0"/>
              </a:rPr>
              <a:t>la eternidad;</a:t>
            </a:r>
          </a:p>
          <a:p>
            <a:pPr marL="0" indent="0" algn="just">
              <a:spcBef>
                <a:spcPts val="0"/>
              </a:spcBef>
              <a:buNone/>
            </a:pPr>
            <a:r>
              <a:rPr lang="es-MX" sz="2900" dirty="0">
                <a:solidFill>
                  <a:schemeClr val="bg1"/>
                </a:solidFill>
                <a:latin typeface="Arial" pitchFamily="34" charset="0"/>
                <a:cs typeface="Arial" pitchFamily="34" charset="0"/>
              </a:rPr>
              <a:t>que todo el mundo vea y </a:t>
            </a:r>
            <a:r>
              <a:rPr lang="es-MX" sz="2900" dirty="0" smtClean="0">
                <a:solidFill>
                  <a:schemeClr val="bg1"/>
                </a:solidFill>
                <a:latin typeface="Arial" pitchFamily="34" charset="0"/>
                <a:cs typeface="Arial" pitchFamily="34" charset="0"/>
              </a:rPr>
              <a:t>reconozca,</a:t>
            </a:r>
          </a:p>
          <a:p>
            <a:pPr marL="0" indent="0" algn="just">
              <a:spcBef>
                <a:spcPts val="0"/>
              </a:spcBef>
              <a:buNone/>
            </a:pPr>
            <a:r>
              <a:rPr lang="es-MX" sz="2900" dirty="0" smtClean="0">
                <a:solidFill>
                  <a:schemeClr val="bg1"/>
                </a:solidFill>
                <a:latin typeface="Arial" pitchFamily="34" charset="0"/>
                <a:cs typeface="Arial" pitchFamily="34" charset="0"/>
              </a:rPr>
              <a:t>que </a:t>
            </a:r>
            <a:r>
              <a:rPr lang="es-MX" sz="2900" dirty="0">
                <a:solidFill>
                  <a:schemeClr val="bg1"/>
                </a:solidFill>
                <a:latin typeface="Arial" pitchFamily="34" charset="0"/>
                <a:cs typeface="Arial" pitchFamily="34" charset="0"/>
              </a:rPr>
              <a:t>los caídos se levantan,</a:t>
            </a:r>
          </a:p>
          <a:p>
            <a:pPr marL="0" indent="0" algn="just">
              <a:spcBef>
                <a:spcPts val="0"/>
              </a:spcBef>
              <a:buNone/>
            </a:pPr>
            <a:r>
              <a:rPr lang="es-MX" sz="2900" dirty="0">
                <a:solidFill>
                  <a:schemeClr val="bg1"/>
                </a:solidFill>
                <a:latin typeface="Arial" pitchFamily="34" charset="0"/>
                <a:cs typeface="Arial" pitchFamily="34" charset="0"/>
              </a:rPr>
              <a:t>que se renueva lo que ha </a:t>
            </a:r>
            <a:r>
              <a:rPr lang="es-MX" sz="2900" dirty="0" smtClean="0">
                <a:solidFill>
                  <a:schemeClr val="bg1"/>
                </a:solidFill>
                <a:latin typeface="Arial" pitchFamily="34" charset="0"/>
                <a:cs typeface="Arial" pitchFamily="34" charset="0"/>
              </a:rPr>
              <a:t>envejecido</a:t>
            </a:r>
          </a:p>
          <a:p>
            <a:pPr marL="0" indent="0" algn="just">
              <a:spcBef>
                <a:spcPts val="0"/>
              </a:spcBef>
              <a:buNone/>
            </a:pPr>
            <a:r>
              <a:rPr lang="es-MX" sz="2900" dirty="0" smtClean="0">
                <a:solidFill>
                  <a:schemeClr val="bg1"/>
                </a:solidFill>
                <a:latin typeface="Arial" pitchFamily="34" charset="0"/>
                <a:cs typeface="Arial" pitchFamily="34" charset="0"/>
              </a:rPr>
              <a:t>y </a:t>
            </a:r>
            <a:r>
              <a:rPr lang="es-MX" sz="2900" dirty="0">
                <a:solidFill>
                  <a:schemeClr val="bg1"/>
                </a:solidFill>
                <a:latin typeface="Arial" pitchFamily="34" charset="0"/>
                <a:cs typeface="Arial" pitchFamily="34" charset="0"/>
              </a:rPr>
              <a:t>que todo se integra en aquel</a:t>
            </a:r>
          </a:p>
          <a:p>
            <a:pPr marL="0" indent="0" algn="just">
              <a:spcBef>
                <a:spcPts val="0"/>
              </a:spcBef>
              <a:buNone/>
            </a:pPr>
            <a:r>
              <a:rPr lang="es-MX" sz="2900" dirty="0">
                <a:solidFill>
                  <a:schemeClr val="bg1"/>
                </a:solidFill>
                <a:latin typeface="Arial" pitchFamily="34" charset="0"/>
                <a:cs typeface="Arial" pitchFamily="34" charset="0"/>
              </a:rPr>
              <a:t>que es el principio de </a:t>
            </a:r>
            <a:r>
              <a:rPr lang="es-MX" sz="2900" dirty="0" smtClean="0">
                <a:solidFill>
                  <a:schemeClr val="bg1"/>
                </a:solidFill>
                <a:latin typeface="Arial" pitchFamily="34" charset="0"/>
                <a:cs typeface="Arial" pitchFamily="34" charset="0"/>
              </a:rPr>
              <a:t>todo,</a:t>
            </a:r>
          </a:p>
          <a:p>
            <a:pPr marL="0" indent="0" algn="just">
              <a:spcBef>
                <a:spcPts val="0"/>
              </a:spcBef>
              <a:buNone/>
            </a:pPr>
            <a:r>
              <a:rPr lang="es-MX" sz="2900" dirty="0" smtClean="0">
                <a:solidFill>
                  <a:schemeClr val="bg1"/>
                </a:solidFill>
                <a:latin typeface="Arial" pitchFamily="34" charset="0"/>
                <a:cs typeface="Arial" pitchFamily="34" charset="0"/>
              </a:rPr>
              <a:t>Jesucristo</a:t>
            </a:r>
            <a:r>
              <a:rPr lang="es-MX" sz="2900" dirty="0">
                <a:solidFill>
                  <a:schemeClr val="bg1"/>
                </a:solidFill>
                <a:latin typeface="Arial" pitchFamily="34" charset="0"/>
                <a:cs typeface="Arial" pitchFamily="34" charset="0"/>
              </a:rPr>
              <a:t>, Nuestro Señor. Amén.</a:t>
            </a:r>
          </a:p>
          <a:p>
            <a:pPr marL="0" indent="0" algn="just">
              <a:spcBef>
                <a:spcPts val="0"/>
              </a:spcBef>
              <a:buNone/>
            </a:pPr>
            <a:r>
              <a:rPr lang="es-MX" sz="1800" dirty="0">
                <a:solidFill>
                  <a:schemeClr val="bg1"/>
                </a:solidFill>
                <a:latin typeface="Arial" pitchFamily="34" charset="0"/>
                <a:cs typeface="Arial" pitchFamily="34" charset="0"/>
              </a:rPr>
              <a:t>(Cfr. Misal Romano, Oración después de la </a:t>
            </a:r>
            <a:r>
              <a:rPr lang="es-MX" sz="1800" dirty="0" smtClean="0">
                <a:solidFill>
                  <a:schemeClr val="bg1"/>
                </a:solidFill>
                <a:latin typeface="Arial" pitchFamily="34" charset="0"/>
                <a:cs typeface="Arial" pitchFamily="34" charset="0"/>
              </a:rPr>
              <a:t>7ª lectura, </a:t>
            </a:r>
            <a:r>
              <a:rPr lang="es-MX" sz="1800" dirty="0">
                <a:solidFill>
                  <a:schemeClr val="bg1"/>
                </a:solidFill>
                <a:latin typeface="Arial" pitchFamily="34" charset="0"/>
                <a:cs typeface="Arial" pitchFamily="34" charset="0"/>
              </a:rPr>
              <a:t>Vigilia Pascual)</a:t>
            </a:r>
          </a:p>
        </p:txBody>
      </p:sp>
      <p:pic>
        <p:nvPicPr>
          <p:cNvPr id="4" name="7 Marcador de contenid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219" r="21066"/>
          <a:stretch/>
        </p:blipFill>
        <p:spPr>
          <a:xfrm>
            <a:off x="6444208" y="0"/>
            <a:ext cx="2714172" cy="6858000"/>
          </a:xfrm>
        </p:spPr>
      </p:pic>
    </p:spTree>
    <p:extLst>
      <p:ext uri="{BB962C8B-B14F-4D97-AF65-F5344CB8AC3E}">
        <p14:creationId xmlns:p14="http://schemas.microsoft.com/office/powerpoint/2010/main" val="6834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275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par>
                          <p:cTn id="19" fill="hold">
                            <p:stCondLst>
                              <p:cond delay="475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2000"/>
                                        <p:tgtEl>
                                          <p:spTgt spid="3">
                                            <p:txEl>
                                              <p:pRg st="2" end="2"/>
                                            </p:txEl>
                                          </p:spTgt>
                                        </p:tgtEl>
                                      </p:cBhvr>
                                    </p:animEffect>
                                  </p:childTnLst>
                                </p:cTn>
                              </p:par>
                            </p:childTnLst>
                          </p:cTn>
                        </p:par>
                        <p:par>
                          <p:cTn id="23" fill="hold">
                            <p:stCondLst>
                              <p:cond delay="6750"/>
                            </p:stCondLst>
                            <p:childTnLst>
                              <p:par>
                                <p:cTn id="24" presetID="14" presetClass="entr" presetSubtype="1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2000"/>
                                        <p:tgtEl>
                                          <p:spTgt spid="3">
                                            <p:txEl>
                                              <p:pRg st="3" end="3"/>
                                            </p:txEl>
                                          </p:spTgt>
                                        </p:tgtEl>
                                      </p:cBhvr>
                                    </p:animEffect>
                                  </p:childTnLst>
                                </p:cTn>
                              </p:par>
                            </p:childTnLst>
                          </p:cTn>
                        </p:par>
                        <p:par>
                          <p:cTn id="27" fill="hold">
                            <p:stCondLst>
                              <p:cond delay="8750"/>
                            </p:stCondLst>
                            <p:childTnLst>
                              <p:par>
                                <p:cTn id="28" presetID="14" presetClass="entr" presetSubtype="1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2000"/>
                                        <p:tgtEl>
                                          <p:spTgt spid="3">
                                            <p:txEl>
                                              <p:pRg st="4" end="4"/>
                                            </p:txEl>
                                          </p:spTgt>
                                        </p:tgtEl>
                                      </p:cBhvr>
                                    </p:animEffect>
                                  </p:childTnLst>
                                </p:cTn>
                              </p:par>
                            </p:childTnLst>
                          </p:cTn>
                        </p:par>
                        <p:par>
                          <p:cTn id="31" fill="hold">
                            <p:stCondLst>
                              <p:cond delay="10750"/>
                            </p:stCondLst>
                            <p:childTnLst>
                              <p:par>
                                <p:cTn id="32" presetID="14" presetClass="entr" presetSubtype="1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4" dur="2000"/>
                                        <p:tgtEl>
                                          <p:spTgt spid="3">
                                            <p:txEl>
                                              <p:pRg st="5" end="5"/>
                                            </p:txEl>
                                          </p:spTgt>
                                        </p:tgtEl>
                                      </p:cBhvr>
                                    </p:animEffect>
                                  </p:childTnLst>
                                </p:cTn>
                              </p:par>
                            </p:childTnLst>
                          </p:cTn>
                        </p:par>
                        <p:par>
                          <p:cTn id="35" fill="hold">
                            <p:stCondLst>
                              <p:cond delay="12750"/>
                            </p:stCondLst>
                            <p:childTnLst>
                              <p:par>
                                <p:cTn id="36" presetID="14" presetClass="entr" presetSubtype="1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8" dur="2000"/>
                                        <p:tgtEl>
                                          <p:spTgt spid="3">
                                            <p:txEl>
                                              <p:pRg st="6" end="6"/>
                                            </p:txEl>
                                          </p:spTgt>
                                        </p:tgtEl>
                                      </p:cBhvr>
                                    </p:animEffect>
                                  </p:childTnLst>
                                </p:cTn>
                              </p:par>
                            </p:childTnLst>
                          </p:cTn>
                        </p:par>
                        <p:par>
                          <p:cTn id="39" fill="hold">
                            <p:stCondLst>
                              <p:cond delay="14750"/>
                            </p:stCondLst>
                            <p:childTnLst>
                              <p:par>
                                <p:cTn id="40" presetID="14" presetClass="entr" presetSubtype="1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2000"/>
                                        <p:tgtEl>
                                          <p:spTgt spid="3">
                                            <p:txEl>
                                              <p:pRg st="7" end="7"/>
                                            </p:txEl>
                                          </p:spTgt>
                                        </p:tgtEl>
                                      </p:cBhvr>
                                    </p:animEffect>
                                  </p:childTnLst>
                                </p:cTn>
                              </p:par>
                            </p:childTnLst>
                          </p:cTn>
                        </p:par>
                        <p:par>
                          <p:cTn id="43" fill="hold">
                            <p:stCondLst>
                              <p:cond delay="16750"/>
                            </p:stCondLst>
                            <p:childTnLst>
                              <p:par>
                                <p:cTn id="44" presetID="14" presetClass="entr" presetSubtype="10"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6" dur="2000"/>
                                        <p:tgtEl>
                                          <p:spTgt spid="3">
                                            <p:txEl>
                                              <p:pRg st="8" end="8"/>
                                            </p:txEl>
                                          </p:spTgt>
                                        </p:tgtEl>
                                      </p:cBhvr>
                                    </p:animEffect>
                                  </p:childTnLst>
                                </p:cTn>
                              </p:par>
                            </p:childTnLst>
                          </p:cTn>
                        </p:par>
                        <p:par>
                          <p:cTn id="47" fill="hold">
                            <p:stCondLst>
                              <p:cond delay="18750"/>
                            </p:stCondLst>
                            <p:childTnLst>
                              <p:par>
                                <p:cTn id="48" presetID="14" presetClass="entr" presetSubtype="10" fill="hold" grpId="0"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0" dur="2000"/>
                                        <p:tgtEl>
                                          <p:spTgt spid="3">
                                            <p:txEl>
                                              <p:pRg st="9" end="9"/>
                                            </p:txEl>
                                          </p:spTgt>
                                        </p:tgtEl>
                                      </p:cBhvr>
                                    </p:animEffect>
                                  </p:childTnLst>
                                </p:cTn>
                              </p:par>
                            </p:childTnLst>
                          </p:cTn>
                        </p:par>
                        <p:par>
                          <p:cTn id="51" fill="hold">
                            <p:stCondLst>
                              <p:cond delay="20750"/>
                            </p:stCondLst>
                            <p:childTnLst>
                              <p:par>
                                <p:cTn id="52" presetID="14" presetClass="entr" presetSubtype="10"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4" dur="2000"/>
                                        <p:tgtEl>
                                          <p:spTgt spid="3">
                                            <p:txEl>
                                              <p:pRg st="10" end="10"/>
                                            </p:txEl>
                                          </p:spTgt>
                                        </p:tgtEl>
                                      </p:cBhvr>
                                    </p:animEffect>
                                  </p:childTnLst>
                                </p:cTn>
                              </p:par>
                            </p:childTnLst>
                          </p:cTn>
                        </p:par>
                        <p:par>
                          <p:cTn id="55" fill="hold">
                            <p:stCondLst>
                              <p:cond delay="22750"/>
                            </p:stCondLst>
                            <p:childTnLst>
                              <p:par>
                                <p:cTn id="56" presetID="14" presetClass="entr" presetSubtype="10" fill="hold" grpId="0"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8" dur="2000"/>
                                        <p:tgtEl>
                                          <p:spTgt spid="3">
                                            <p:txEl>
                                              <p:pRg st="11" end="11"/>
                                            </p:txEl>
                                          </p:spTgt>
                                        </p:tgtEl>
                                      </p:cBhvr>
                                    </p:animEffect>
                                  </p:childTnLst>
                                </p:cTn>
                              </p:par>
                            </p:childTnLst>
                          </p:cTn>
                        </p:par>
                        <p:par>
                          <p:cTn id="59" fill="hold">
                            <p:stCondLst>
                              <p:cond delay="24750"/>
                            </p:stCondLst>
                            <p:childTnLst>
                              <p:par>
                                <p:cTn id="60" presetID="14" presetClass="entr" presetSubtype="10" fill="hold" grpId="0" nodeType="after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2" dur="2000"/>
                                        <p:tgtEl>
                                          <p:spTgt spid="3">
                                            <p:txEl>
                                              <p:pRg st="12" end="12"/>
                                            </p:txEl>
                                          </p:spTgt>
                                        </p:tgtEl>
                                      </p:cBhvr>
                                    </p:animEffect>
                                  </p:childTnLst>
                                </p:cTn>
                              </p:par>
                            </p:childTnLst>
                          </p:cTn>
                        </p:par>
                        <p:par>
                          <p:cTn id="63" fill="hold">
                            <p:stCondLst>
                              <p:cond delay="26750"/>
                            </p:stCondLst>
                            <p:childTnLst>
                              <p:par>
                                <p:cTn id="64" presetID="14" presetClass="entr" presetSubtype="10" fill="hold" grpId="0" nodeType="after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66" dur="2000"/>
                                        <p:tgtEl>
                                          <p:spTgt spid="3">
                                            <p:txEl>
                                              <p:pRg st="13" end="13"/>
                                            </p:txEl>
                                          </p:spTgt>
                                        </p:tgtEl>
                                      </p:cBhvr>
                                    </p:animEffect>
                                  </p:childTnLst>
                                </p:cTn>
                              </p:par>
                            </p:childTnLst>
                          </p:cTn>
                        </p:par>
                        <p:par>
                          <p:cTn id="67" fill="hold">
                            <p:stCondLst>
                              <p:cond delay="28750"/>
                            </p:stCondLst>
                            <p:childTnLst>
                              <p:par>
                                <p:cTn id="68" presetID="6" presetClass="entr" presetSubtype="32"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circle(out)">
                                      <p:cBhvr>
                                        <p:cTn id="7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0657" y="0"/>
            <a:ext cx="9164657" cy="1916832"/>
          </a:xfrm>
        </p:spPr>
        <p:txBody>
          <a:bodyPr vert="horz">
            <a:normAutofit fontScale="90000"/>
          </a:bodyPr>
          <a:lstStyle/>
          <a:p>
            <a:r>
              <a:rPr lang="es-MX" sz="4800" b="1" dirty="0">
                <a:solidFill>
                  <a:srgbClr val="FF3300"/>
                </a:solidFill>
                <a:latin typeface="Arial" pitchFamily="34" charset="0"/>
                <a:cs typeface="Arial" pitchFamily="34" charset="0"/>
              </a:rPr>
              <a:t>III.	</a:t>
            </a:r>
            <a:r>
              <a:rPr lang="es-MX" sz="4800" b="1" dirty="0" smtClean="0">
                <a:solidFill>
                  <a:srgbClr val="FF3300"/>
                </a:solidFill>
                <a:latin typeface="Arial" pitchFamily="34" charset="0"/>
                <a:cs typeface="Arial" pitchFamily="34" charset="0"/>
              </a:rPr>
              <a:t>VER:</a:t>
            </a:r>
            <a:br>
              <a:rPr lang="es-MX" sz="4800" b="1" dirty="0" smtClean="0">
                <a:solidFill>
                  <a:srgbClr val="FF3300"/>
                </a:solidFill>
                <a:latin typeface="Arial" pitchFamily="34" charset="0"/>
                <a:cs typeface="Arial" pitchFamily="34" charset="0"/>
              </a:rPr>
            </a:br>
            <a:r>
              <a:rPr lang="es-MX" b="1" dirty="0" smtClean="0">
                <a:solidFill>
                  <a:srgbClr val="FFC000"/>
                </a:solidFill>
                <a:latin typeface="Arial" pitchFamily="34" charset="0"/>
                <a:cs typeface="Arial" pitchFamily="34" charset="0"/>
              </a:rPr>
              <a:t>Errores </a:t>
            </a:r>
            <a:r>
              <a:rPr lang="es-MX" b="1" dirty="0">
                <a:solidFill>
                  <a:srgbClr val="FFC000"/>
                </a:solidFill>
                <a:latin typeface="Arial" pitchFamily="34" charset="0"/>
                <a:cs typeface="Arial" pitchFamily="34" charset="0"/>
              </a:rPr>
              <a:t>cometidos en el Arte </a:t>
            </a:r>
            <a:r>
              <a:rPr lang="es-MX" b="1" dirty="0" smtClean="0">
                <a:solidFill>
                  <a:srgbClr val="FFC000"/>
                </a:solidFill>
                <a:latin typeface="Arial" pitchFamily="34" charset="0"/>
                <a:cs typeface="Arial" pitchFamily="34" charset="0"/>
              </a:rPr>
              <a:t>Sacro.</a:t>
            </a:r>
            <a:br>
              <a:rPr lang="es-MX" b="1" dirty="0" smtClean="0">
                <a:solidFill>
                  <a:srgbClr val="FFC000"/>
                </a:solidFill>
                <a:latin typeface="Arial" pitchFamily="34" charset="0"/>
                <a:cs typeface="Arial" pitchFamily="34" charset="0"/>
              </a:rPr>
            </a:br>
            <a:r>
              <a:rPr lang="es-MX" sz="4800" b="1" dirty="0" smtClean="0">
                <a:solidFill>
                  <a:srgbClr val="FFC000"/>
                </a:solidFill>
                <a:latin typeface="Arial" pitchFamily="34" charset="0"/>
                <a:cs typeface="Arial" pitchFamily="34" charset="0"/>
              </a:rPr>
              <a:t>DESAFÍOS </a:t>
            </a:r>
            <a:r>
              <a:rPr lang="es-MX" sz="4800" b="1" dirty="0">
                <a:solidFill>
                  <a:srgbClr val="FFC000"/>
                </a:solidFill>
                <a:latin typeface="Arial" pitchFamily="34" charset="0"/>
                <a:cs typeface="Arial" pitchFamily="34" charset="0"/>
              </a:rPr>
              <a:t>Y HECHOS.</a:t>
            </a:r>
          </a:p>
        </p:txBody>
      </p:sp>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99659" y="1988840"/>
            <a:ext cx="6240693" cy="4680520"/>
          </a:xfrm>
        </p:spPr>
      </p:pic>
    </p:spTree>
    <p:extLst>
      <p:ext uri="{BB962C8B-B14F-4D97-AF65-F5344CB8AC3E}">
        <p14:creationId xmlns:p14="http://schemas.microsoft.com/office/powerpoint/2010/main" val="16326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31640" y="-42606"/>
            <a:ext cx="6480720" cy="3441982"/>
          </a:xfrm>
        </p:spPr>
      </p:pic>
      <p:sp>
        <p:nvSpPr>
          <p:cNvPr id="3" name="2 Marcador de contenido"/>
          <p:cNvSpPr>
            <a:spLocks noGrp="1"/>
          </p:cNvSpPr>
          <p:nvPr>
            <p:ph sz="half" idx="2"/>
          </p:nvPr>
        </p:nvSpPr>
        <p:spPr>
          <a:xfrm>
            <a:off x="72008" y="3501008"/>
            <a:ext cx="8964488" cy="3356992"/>
          </a:xfrm>
        </p:spPr>
        <p:txBody>
          <a:bodyPr>
            <a:noAutofit/>
          </a:bodyPr>
          <a:lstStyle/>
          <a:p>
            <a:pPr marL="0" indent="0" algn="just">
              <a:buNone/>
            </a:pPr>
            <a:r>
              <a:rPr lang="es-MX" sz="2600" dirty="0">
                <a:solidFill>
                  <a:schemeClr val="bg1"/>
                </a:solidFill>
                <a:latin typeface="Arial" pitchFamily="34" charset="0"/>
                <a:cs typeface="Arial" pitchFamily="34" charset="0"/>
              </a:rPr>
              <a:t>Muchos de nuestros espacios litúrgicos no manifiestan la profundidad, trascendencia, ni el esplendor de los misterios de la fe que profesamos, ni de la liturgia que ahí se celebran. Muchas veces nos hemos dejado llevar por la voracidad de la mercadotecnia que ofrece productos abundantes a bajo precio, pero de dudosa calidad y diseños de estética pobre o que no va acorde con el estilo arquitectónico del templo al que va a ser destinado.</a:t>
            </a:r>
            <a:endParaRPr lang="es-MX" sz="26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7013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91680" y="29402"/>
            <a:ext cx="5754500" cy="3903654"/>
          </a:xfrm>
        </p:spPr>
      </p:pic>
      <p:sp>
        <p:nvSpPr>
          <p:cNvPr id="3" name="2 Marcador de contenido"/>
          <p:cNvSpPr>
            <a:spLocks noGrp="1"/>
          </p:cNvSpPr>
          <p:nvPr>
            <p:ph sz="half" idx="2"/>
          </p:nvPr>
        </p:nvSpPr>
        <p:spPr>
          <a:xfrm>
            <a:off x="72008" y="3933056"/>
            <a:ext cx="8964488" cy="2924944"/>
          </a:xfrm>
        </p:spPr>
        <p:txBody>
          <a:bodyPr>
            <a:noAutofit/>
          </a:bodyPr>
          <a:lstStyle/>
          <a:p>
            <a:pPr marL="0" indent="0" algn="just">
              <a:buNone/>
            </a:pPr>
            <a:r>
              <a:rPr lang="es-MX" sz="3200" b="1" dirty="0">
                <a:solidFill>
                  <a:schemeClr val="bg1"/>
                </a:solidFill>
                <a:latin typeface="Arial" pitchFamily="34" charset="0"/>
                <a:cs typeface="Arial" pitchFamily="34" charset="0"/>
              </a:rPr>
              <a:t>Esto se manifiesta en nuestros Cirios Pascuales, los cuales se adornan con una calcomanía, sin ningún gusto estético o se cae en la exageración de la multiplicidad de signos en el diseño, lo cual, puede confundir en la fe.</a:t>
            </a:r>
            <a:endParaRPr lang="es-MX" sz="32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69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2960</Words>
  <Application>Microsoft Office PowerPoint</Application>
  <PresentationFormat>Presentación en pantalla (4:3)</PresentationFormat>
  <Paragraphs>210</Paragraphs>
  <Slides>50</Slides>
  <Notes>36</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ELEMENTOS LITURGICOS, HERALDOS DE FE EN LA NUEVA EVANGELIZACIÓN. DENTRO DEL CONJUNTO DE PASTORAL</vt:lpstr>
      <vt:lpstr>OBJETIVO GENERAL: </vt:lpstr>
      <vt:lpstr>OBJETIVOS PARTICULARES: </vt:lpstr>
      <vt:lpstr>Presentación de PowerPoint</vt:lpstr>
      <vt:lpstr>Presentación de PowerPoint</vt:lpstr>
      <vt:lpstr>ORACIÓN</vt:lpstr>
      <vt:lpstr>III. VER: Errores cometidos en el Arte Sacro. DESAFÍOS Y HECHOS.</vt:lpstr>
      <vt:lpstr>Presentación de PowerPoint</vt:lpstr>
      <vt:lpstr>Presentación de PowerPoint</vt:lpstr>
      <vt:lpstr>IV. PENSAR: Textos del Magisterio sobre el 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TRES DIMENSIONES DEL ARTE SACRO</vt:lpstr>
      <vt:lpstr>1. SU DIMENSIÓN ONTOLÓGICA, O SU SER.</vt:lpstr>
      <vt:lpstr>2. SU DIMENSIÓN NORMATIVA, O SU REGLA.</vt:lpstr>
      <vt:lpstr>3. SU DIMENSIÓN FENOMENOLÓGICA, O SU CIRCUNSTANCIA.</vt:lpstr>
      <vt:lpstr>Presentación de PowerPoint</vt:lpstr>
      <vt:lpstr>Presentación de PowerPoint</vt:lpstr>
      <vt:lpstr>Presentación de PowerPoint</vt:lpstr>
      <vt:lpstr>Presentación de PowerPoint</vt:lpstr>
      <vt:lpstr>Presentación de PowerPoint</vt:lpstr>
      <vt:lpstr>Presentación de PowerPoint</vt:lpstr>
      <vt:lpstr>B. SIGNOS Y SÍMBOLOS EN LA LITURGIA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PERFIL DE QUIENES PARTICIPAN EN EL DISEÑO Y CONSTRUCCIÓN DE UN CONJUNTO DE PASTORAL</dc:title>
  <dc:creator>Eduardo</dc:creator>
  <cp:lastModifiedBy>Eduardo</cp:lastModifiedBy>
  <cp:revision>68</cp:revision>
  <dcterms:created xsi:type="dcterms:W3CDTF">2012-06-12T21:42:40Z</dcterms:created>
  <dcterms:modified xsi:type="dcterms:W3CDTF">2013-07-03T15:50:38Z</dcterms:modified>
</cp:coreProperties>
</file>